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68" r:id="rId3"/>
    <p:sldId id="257" r:id="rId4"/>
    <p:sldId id="258" r:id="rId5"/>
    <p:sldId id="259" r:id="rId6"/>
    <p:sldId id="260" r:id="rId7"/>
    <p:sldId id="261" r:id="rId8"/>
    <p:sldId id="262" r:id="rId9"/>
    <p:sldId id="263" r:id="rId10"/>
    <p:sldId id="275" r:id="rId11"/>
    <p:sldId id="264" r:id="rId12"/>
    <p:sldId id="265" r:id="rId13"/>
    <p:sldId id="273" r:id="rId14"/>
    <p:sldId id="272" r:id="rId15"/>
    <p:sldId id="266" r:id="rId16"/>
    <p:sldId id="269" r:id="rId17"/>
    <p:sldId id="270" r:id="rId18"/>
    <p:sldId id="274" r:id="rId19"/>
  </p:sldIdLst>
  <p:sldSz cx="18288000" cy="10287000"/>
  <p:notesSz cx="6858000" cy="9144000"/>
  <p:embeddedFontLst>
    <p:embeddedFont>
      <p:font typeface="Canva Sans Bold" panose="020B0604020202020204" charset="0"/>
      <p:regular r:id="rId21"/>
    </p:embeddedFont>
    <p:embeddedFont>
      <p:font typeface="Canva Sans Bold Italics" panose="020B0604020202020204" charset="0"/>
      <p:regular r:id="rId22"/>
    </p:embeddedFont>
    <p:embeddedFont>
      <p:font typeface="Futura Italics" panose="020B0604020202020204" charset="0"/>
      <p:regular r:id="rId23"/>
    </p:embeddedFont>
    <p:embeddedFont>
      <p:font typeface="Kingred Modern" panose="020B0604020202020204" charset="0"/>
      <p:regular r:id="rId24"/>
    </p:embeddedFont>
    <p:embeddedFont>
      <p:font typeface="Open Sans Bold" panose="020B0604020202020204" charset="0"/>
      <p:regular r:id="rId25"/>
    </p:embeddedFont>
    <p:embeddedFont>
      <p:font typeface="Open Sans Bold Italics" panose="020B0604020202020204" charset="0"/>
      <p:regular r:id="rId26"/>
    </p:embeddedFont>
    <p:embeddedFont>
      <p:font typeface="Open Sans Italics" panose="020B0604020202020204" charset="0"/>
      <p:regular r:id="rId27"/>
    </p:embeddedFont>
    <p:embeddedFont>
      <p:font typeface="The Seasons" panose="020B0604020202020204" charset="0"/>
      <p:regular r:id="rId28"/>
    </p:embeddedFont>
    <p:embeddedFont>
      <p:font typeface="Times New Roman Bold" panose="02020803070505020304" pitchFamily="18" charset="0"/>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Predicted Visitors in Places in 2025</a:t>
            </a:r>
          </a:p>
        </c:rich>
      </c:tx>
      <c:layout>
        <c:manualLayout>
          <c:xMode val="edge"/>
          <c:yMode val="edge"/>
          <c:x val="0.14179782444278358"/>
          <c:y val="4.000000699912633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Visitors in Places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57-40B7-B30D-0139ABBA23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57-40B7-B30D-0139ABBA23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657-40B7-B30D-0139ABBA23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657-40B7-B30D-0139ABBA237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657-40B7-B30D-0139ABBA237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657-40B7-B30D-0139ABBA2379}"/>
              </c:ext>
            </c:extLst>
          </c:dPt>
          <c:dLbls>
            <c:spPr>
              <a:noFill/>
              <a:ln>
                <a:noFill/>
              </a:ln>
              <a:effectLst/>
            </c:spPr>
            <c:txPr>
              <a:bodyPr rot="0" spcFirstLastPara="1" vertOverflow="ellipsis" vert="horz" wrap="square" lIns="38100" tIns="19050" rIns="38100" bIns="19050" anchor="ctr" anchorCtr="1">
                <a:spAutoFit/>
              </a:bodyPr>
              <a:lstStyle/>
              <a:p>
                <a:pPr>
                  <a:defRPr sz="136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Alice Springs</c:v>
                </c:pt>
                <c:pt idx="1">
                  <c:v>Lasseter</c:v>
                </c:pt>
                <c:pt idx="2">
                  <c:v>Katherine</c:v>
                </c:pt>
                <c:pt idx="3">
                  <c:v>Barkly</c:v>
                </c:pt>
                <c:pt idx="4">
                  <c:v>Kakadu Arnhem Land</c:v>
                </c:pt>
                <c:pt idx="5">
                  <c:v>Greater Darwin</c:v>
                </c:pt>
              </c:strCache>
            </c:strRef>
          </c:cat>
          <c:val>
            <c:numRef>
              <c:f>Sheet1!$B$2:$B$7</c:f>
              <c:numCache>
                <c:formatCode>0.00%</c:formatCode>
                <c:ptCount val="6"/>
                <c:pt idx="0">
                  <c:v>0.26</c:v>
                </c:pt>
                <c:pt idx="1">
                  <c:v>0.26</c:v>
                </c:pt>
                <c:pt idx="2">
                  <c:v>0.22</c:v>
                </c:pt>
                <c:pt idx="3">
                  <c:v>4.9000000000000002E-2</c:v>
                </c:pt>
                <c:pt idx="4">
                  <c:v>0.13</c:v>
                </c:pt>
                <c:pt idx="5">
                  <c:v>8.1000000000000003E-2</c:v>
                </c:pt>
              </c:numCache>
            </c:numRef>
          </c:val>
          <c:extLst>
            <c:ext xmlns:c16="http://schemas.microsoft.com/office/drawing/2014/chart" uri="{C3380CC4-5D6E-409C-BE32-E72D297353CC}">
              <c16:uniqueId val="{00000000-B621-4B3B-9C10-39849F9BEE0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6F460-C18B-42AE-84BE-95EE5C85ACAC}" type="datetimeFigureOut">
              <a:rPr lang="en-US" smtClean="0"/>
              <a:t>10/9/2024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1E9BD-1F78-44B5-ADCA-A103DF5B0291}" type="slidenum">
              <a:rPr lang="en-US" smtClean="0"/>
              <a:t>‹#›</a:t>
            </a:fld>
            <a:endParaRPr lang="en-US"/>
          </a:p>
        </p:txBody>
      </p:sp>
    </p:spTree>
    <p:extLst>
      <p:ext uri="{BB962C8B-B14F-4D97-AF65-F5344CB8AC3E}">
        <p14:creationId xmlns:p14="http://schemas.microsoft.com/office/powerpoint/2010/main" val="203181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pPr marL="228600" indent="-228600">
              <a:buAutoNum type="arabicPeriod"/>
            </a:pPr>
            <a:r>
              <a:rPr lang="en-US" dirty="0"/>
              <a:t>https://www.tourismnt.com.au/research-strategies/research/latest-visitor-data</a:t>
            </a:r>
          </a:p>
          <a:p>
            <a:pPr marL="228600" indent="-228600">
              <a:buAutoNum type="arabicPeriod"/>
            </a:pPr>
            <a:r>
              <a:rPr lang="en-US" dirty="0"/>
              <a:t>https://www.tourismnt.com.au/research/tra-summary-sheet-archive</a:t>
            </a:r>
          </a:p>
        </p:txBody>
      </p:sp>
      <p:sp>
        <p:nvSpPr>
          <p:cNvPr id="4" name="Slide Number Placeholder 3"/>
          <p:cNvSpPr>
            <a:spLocks noGrp="1"/>
          </p:cNvSpPr>
          <p:nvPr>
            <p:ph type="sldNum" sz="quarter" idx="5"/>
          </p:nvPr>
        </p:nvSpPr>
        <p:spPr/>
        <p:txBody>
          <a:bodyPr/>
          <a:lstStyle/>
          <a:p>
            <a:fld id="{2B61E9BD-1F78-44B5-ADCA-A103DF5B0291}" type="slidenum">
              <a:rPr lang="en-US" smtClean="0"/>
              <a:t>9</a:t>
            </a:fld>
            <a:endParaRPr lang="en-US"/>
          </a:p>
        </p:txBody>
      </p:sp>
    </p:spTree>
    <p:extLst>
      <p:ext uri="{BB962C8B-B14F-4D97-AF65-F5344CB8AC3E}">
        <p14:creationId xmlns:p14="http://schemas.microsoft.com/office/powerpoint/2010/main" val="200235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fif"/><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f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f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603022" cy="812800"/>
          </a:xfrm>
        </p:grpSpPr>
        <p:sp>
          <p:nvSpPr>
            <p:cNvPr id="3" name="Freeform 3"/>
            <p:cNvSpPr/>
            <p:nvPr/>
          </p:nvSpPr>
          <p:spPr>
            <a:xfrm>
              <a:off x="0" y="0"/>
              <a:ext cx="1603022" cy="812800"/>
            </a:xfrm>
            <a:custGeom>
              <a:avLst/>
              <a:gdLst/>
              <a:ahLst/>
              <a:cxnLst/>
              <a:rect l="l" t="t" r="r" b="b"/>
              <a:pathLst>
                <a:path w="1603022" h="812800">
                  <a:moveTo>
                    <a:pt x="47700" y="0"/>
                  </a:moveTo>
                  <a:lnTo>
                    <a:pt x="1555323" y="0"/>
                  </a:lnTo>
                  <a:cubicBezTo>
                    <a:pt x="1567973" y="0"/>
                    <a:pt x="1580106" y="5025"/>
                    <a:pt x="1589051" y="13971"/>
                  </a:cubicBezTo>
                  <a:cubicBezTo>
                    <a:pt x="1597997" y="22916"/>
                    <a:pt x="1603022" y="35049"/>
                    <a:pt x="1603022" y="47700"/>
                  </a:cubicBezTo>
                  <a:lnTo>
                    <a:pt x="1603022" y="765100"/>
                  </a:lnTo>
                  <a:cubicBezTo>
                    <a:pt x="1603022" y="777751"/>
                    <a:pt x="1597997" y="789884"/>
                    <a:pt x="1589051" y="798829"/>
                  </a:cubicBezTo>
                  <a:cubicBezTo>
                    <a:pt x="1580106" y="807775"/>
                    <a:pt x="1567973" y="812800"/>
                    <a:pt x="1555323" y="812800"/>
                  </a:cubicBezTo>
                  <a:lnTo>
                    <a:pt x="47700" y="812800"/>
                  </a:lnTo>
                  <a:cubicBezTo>
                    <a:pt x="35049" y="812800"/>
                    <a:pt x="22916" y="807775"/>
                    <a:pt x="13971" y="798829"/>
                  </a:cubicBezTo>
                  <a:cubicBezTo>
                    <a:pt x="5025" y="789884"/>
                    <a:pt x="0" y="777751"/>
                    <a:pt x="0" y="765100"/>
                  </a:cubicBezTo>
                  <a:lnTo>
                    <a:pt x="0" y="47700"/>
                  </a:lnTo>
                  <a:cubicBezTo>
                    <a:pt x="0" y="35049"/>
                    <a:pt x="5025" y="22916"/>
                    <a:pt x="13971" y="13971"/>
                  </a:cubicBezTo>
                  <a:cubicBezTo>
                    <a:pt x="22916" y="5025"/>
                    <a:pt x="35049" y="0"/>
                    <a:pt x="47700" y="0"/>
                  </a:cubicBezTo>
                  <a:close/>
                </a:path>
              </a:pathLst>
            </a:custGeom>
            <a:blipFill>
              <a:blip r:embed="rId2"/>
              <a:stretch>
                <a:fillRect t="-5468" b="-5468"/>
              </a:stretch>
            </a:blipFill>
          </p:spPr>
        </p:sp>
      </p:grpSp>
      <p:sp>
        <p:nvSpPr>
          <p:cNvPr id="4" name="TextBox 4"/>
          <p:cNvSpPr txBox="1"/>
          <p:nvPr/>
        </p:nvSpPr>
        <p:spPr>
          <a:xfrm>
            <a:off x="6816037" y="2173214"/>
            <a:ext cx="4835749" cy="546172"/>
          </a:xfrm>
          <a:prstGeom prst="rect">
            <a:avLst/>
          </a:prstGeom>
        </p:spPr>
        <p:txBody>
          <a:bodyPr lIns="0" tIns="0" rIns="0" bIns="0" rtlCol="0" anchor="t">
            <a:spAutoFit/>
          </a:bodyPr>
          <a:lstStyle/>
          <a:p>
            <a:pPr marL="0" lvl="0" indent="0" algn="ctr">
              <a:lnSpc>
                <a:spcPts val="4414"/>
              </a:lnSpc>
              <a:spcBef>
                <a:spcPct val="0"/>
              </a:spcBef>
            </a:pPr>
            <a:r>
              <a:rPr lang="en-US" sz="3153" i="1">
                <a:solidFill>
                  <a:srgbClr val="FFFFFF"/>
                </a:solidFill>
                <a:latin typeface="Open Sans Italics"/>
                <a:ea typeface="Open Sans Italics"/>
                <a:cs typeface="Open Sans Italics"/>
                <a:sym typeface="Open Sans Italics"/>
              </a:rPr>
              <a:t>Your Local Home</a:t>
            </a:r>
          </a:p>
        </p:txBody>
      </p:sp>
      <p:sp>
        <p:nvSpPr>
          <p:cNvPr id="5" name="TextBox 5"/>
          <p:cNvSpPr txBox="1"/>
          <p:nvPr/>
        </p:nvSpPr>
        <p:spPr>
          <a:xfrm>
            <a:off x="2489822" y="3948179"/>
            <a:ext cx="13308356" cy="1425741"/>
          </a:xfrm>
          <a:prstGeom prst="rect">
            <a:avLst/>
          </a:prstGeom>
        </p:spPr>
        <p:txBody>
          <a:bodyPr lIns="0" tIns="0" rIns="0" bIns="0" rtlCol="0" anchor="t">
            <a:spAutoFit/>
          </a:bodyPr>
          <a:lstStyle/>
          <a:p>
            <a:pPr marL="0" lvl="0" indent="0" algn="ctr">
              <a:lnSpc>
                <a:spcPts val="10686"/>
              </a:lnSpc>
            </a:pPr>
            <a:r>
              <a:rPr lang="en-US" sz="10794">
                <a:solidFill>
                  <a:srgbClr val="FFFFFF"/>
                </a:solidFill>
                <a:latin typeface="The Seasons"/>
                <a:ea typeface="The Seasons"/>
                <a:cs typeface="The Seasons"/>
                <a:sym typeface="The Seasons"/>
              </a:rPr>
              <a:t>HOLIDAY HOME 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971800" y="1257300"/>
            <a:ext cx="12746800" cy="1849664"/>
          </a:xfrm>
          <a:prstGeom prst="rect">
            <a:avLst/>
          </a:prstGeom>
        </p:spPr>
        <p:txBody>
          <a:bodyPr lIns="0" tIns="0" rIns="0" bIns="0" rtlCol="0" anchor="t">
            <a:spAutoFit/>
          </a:bodyPr>
          <a:lstStyle/>
          <a:p>
            <a:pPr algn="ctr">
              <a:lnSpc>
                <a:spcPts val="7428"/>
              </a:lnSpc>
            </a:pPr>
            <a:r>
              <a:rPr lang="en-US" sz="4952" b="1" i="1" dirty="0">
                <a:solidFill>
                  <a:srgbClr val="3D3D3D"/>
                </a:solidFill>
                <a:latin typeface="Canva Sans Bold Italics"/>
                <a:ea typeface="Canva Sans Bold Italics"/>
                <a:cs typeface="Canva Sans Bold Italics"/>
                <a:sym typeface="Canva Sans Bold Italics"/>
              </a:rPr>
              <a:t>Automated Visitor Prediction Model  Why?</a:t>
            </a:r>
          </a:p>
        </p:txBody>
      </p:sp>
      <p:sp>
        <p:nvSpPr>
          <p:cNvPr id="4" name="TextBox 4"/>
          <p:cNvSpPr txBox="1"/>
          <p:nvPr/>
        </p:nvSpPr>
        <p:spPr>
          <a:xfrm>
            <a:off x="6863335" y="465012"/>
            <a:ext cx="4024354" cy="563688"/>
          </a:xfrm>
          <a:prstGeom prst="rect">
            <a:avLst/>
          </a:prstGeom>
        </p:spPr>
        <p:txBody>
          <a:bodyPr lIns="0" tIns="0" rIns="0" bIns="0" rtlCol="0" anchor="t">
            <a:spAutoFit/>
          </a:bodyPr>
          <a:lstStyle/>
          <a:p>
            <a:pPr marL="0" lvl="0" indent="0" algn="ctr">
              <a:lnSpc>
                <a:spcPts val="4630"/>
              </a:lnSpc>
              <a:spcBef>
                <a:spcPct val="0"/>
              </a:spcBef>
            </a:pPr>
            <a:r>
              <a:rPr lang="en-US" sz="3307" b="1" i="1">
                <a:solidFill>
                  <a:srgbClr val="00A8A6"/>
                </a:solidFill>
                <a:latin typeface="Open Sans Bold Italics"/>
                <a:ea typeface="Open Sans Bold Italics"/>
                <a:cs typeface="Open Sans Bold Italics"/>
                <a:sym typeface="Open Sans Bold Italics"/>
              </a:rPr>
              <a:t>SOLUTIONS</a:t>
            </a:r>
          </a:p>
        </p:txBody>
      </p:sp>
      <p:sp>
        <p:nvSpPr>
          <p:cNvPr id="5" name="TextBox 5"/>
          <p:cNvSpPr txBox="1"/>
          <p:nvPr/>
        </p:nvSpPr>
        <p:spPr>
          <a:xfrm>
            <a:off x="497088" y="4152900"/>
            <a:ext cx="8875512" cy="4214102"/>
          </a:xfrm>
          <a:prstGeom prst="rect">
            <a:avLst/>
          </a:prstGeom>
        </p:spPr>
        <p:txBody>
          <a:bodyPr lIns="0" tIns="0" rIns="0" bIns="0" rtlCol="0" anchor="t">
            <a:spAutoFit/>
          </a:bodyPr>
          <a:lstStyle/>
          <a:p>
            <a:pPr marL="457200" indent="-457200">
              <a:lnSpc>
                <a:spcPts val="5639"/>
              </a:lnSpc>
              <a:buFont typeface="Wingdings" panose="05000000000000000000" pitchFamily="2" charset="2"/>
              <a:buChar char="Ø"/>
            </a:pPr>
            <a:r>
              <a:rPr lang="en-US" sz="2819" dirty="0">
                <a:solidFill>
                  <a:srgbClr val="3D3D3D"/>
                </a:solidFill>
                <a:latin typeface="Times New Roman"/>
                <a:ea typeface="Times New Roman"/>
                <a:cs typeface="Times New Roman"/>
                <a:sym typeface="Times New Roman"/>
              </a:rPr>
              <a:t>To </a:t>
            </a:r>
            <a:r>
              <a:rPr lang="en-US" sz="2819" b="1" dirty="0">
                <a:solidFill>
                  <a:srgbClr val="3D3D3D"/>
                </a:solidFill>
                <a:latin typeface="Times New Roman"/>
                <a:ea typeface="Times New Roman"/>
                <a:cs typeface="Times New Roman"/>
                <a:sym typeface="Times New Roman"/>
              </a:rPr>
              <a:t>help the NT government and our business</a:t>
            </a:r>
          </a:p>
          <a:p>
            <a:pPr marL="914400" lvl="1" indent="-457200">
              <a:lnSpc>
                <a:spcPts val="5639"/>
              </a:lnSpc>
              <a:buFont typeface="Arial" panose="020B0604020202020204" pitchFamily="34" charset="0"/>
              <a:buChar char="•"/>
            </a:pPr>
            <a:r>
              <a:rPr lang="en-US" sz="2819" dirty="0">
                <a:solidFill>
                  <a:srgbClr val="3D3D3D"/>
                </a:solidFill>
                <a:latin typeface="Times New Roman"/>
                <a:ea typeface="Times New Roman"/>
                <a:cs typeface="Times New Roman"/>
                <a:sym typeface="Times New Roman"/>
              </a:rPr>
              <a:t>identify upcoming tourist hotspots and prioritize marketing efforts in those areas.</a:t>
            </a:r>
          </a:p>
          <a:p>
            <a:pPr marL="914400" lvl="1" indent="-457200">
              <a:lnSpc>
                <a:spcPts val="5639"/>
              </a:lnSpc>
              <a:buFont typeface="Arial" panose="020B0604020202020204" pitchFamily="34" charset="0"/>
              <a:buChar char="•"/>
            </a:pPr>
            <a:r>
              <a:rPr lang="en-US" sz="2819" dirty="0">
                <a:solidFill>
                  <a:srgbClr val="3D3D3D"/>
                </a:solidFill>
                <a:latin typeface="Times New Roman"/>
                <a:ea typeface="Times New Roman"/>
                <a:cs typeface="Times New Roman"/>
                <a:sym typeface="Times New Roman"/>
              </a:rPr>
              <a:t>inform decisions on where to </a:t>
            </a:r>
            <a:r>
              <a:rPr lang="en-US" sz="2819">
                <a:solidFill>
                  <a:srgbClr val="3D3D3D"/>
                </a:solidFill>
                <a:latin typeface="Times New Roman"/>
                <a:ea typeface="Times New Roman"/>
                <a:cs typeface="Times New Roman"/>
                <a:sym typeface="Times New Roman"/>
              </a:rPr>
              <a:t>expand the Holiday </a:t>
            </a:r>
            <a:r>
              <a:rPr lang="en-US" sz="2819" dirty="0">
                <a:solidFill>
                  <a:srgbClr val="3D3D3D"/>
                </a:solidFill>
                <a:latin typeface="Times New Roman"/>
                <a:ea typeface="Times New Roman"/>
                <a:cs typeface="Times New Roman"/>
                <a:sym typeface="Times New Roman"/>
              </a:rPr>
              <a:t>Home service, optimize resources, and work with local communities to prepare for increased demand.</a:t>
            </a:r>
          </a:p>
        </p:txBody>
      </p:sp>
      <p:graphicFrame>
        <p:nvGraphicFramePr>
          <p:cNvPr id="8" name="Chart 7">
            <a:extLst>
              <a:ext uri="{FF2B5EF4-FFF2-40B4-BE49-F238E27FC236}">
                <a16:creationId xmlns:a16="http://schemas.microsoft.com/office/drawing/2014/main" id="{A5BACA3D-28ED-9AFD-4D18-1A51EBBBD5E9}"/>
              </a:ext>
            </a:extLst>
          </p:cNvPr>
          <p:cNvGraphicFramePr/>
          <p:nvPr>
            <p:extLst>
              <p:ext uri="{D42A27DB-BD31-4B8C-83A1-F6EECF244321}">
                <p14:modId xmlns:p14="http://schemas.microsoft.com/office/powerpoint/2010/main" val="1821111963"/>
              </p:ext>
            </p:extLst>
          </p:nvPr>
        </p:nvGraphicFramePr>
        <p:xfrm>
          <a:off x="10619201" y="4305300"/>
          <a:ext cx="7400311" cy="57149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0088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2" name="Freeform 2"/>
          <p:cNvSpPr/>
          <p:nvPr/>
        </p:nvSpPr>
        <p:spPr>
          <a:xfrm>
            <a:off x="401767" y="2833537"/>
            <a:ext cx="5638846" cy="3503133"/>
          </a:xfrm>
          <a:custGeom>
            <a:avLst/>
            <a:gdLst/>
            <a:ahLst/>
            <a:cxnLst/>
            <a:rect l="l" t="t" r="r" b="b"/>
            <a:pathLst>
              <a:path w="5638846" h="3503133">
                <a:moveTo>
                  <a:pt x="0" y="0"/>
                </a:moveTo>
                <a:lnTo>
                  <a:pt x="5638845" y="0"/>
                </a:lnTo>
                <a:lnTo>
                  <a:pt x="5638845" y="3503133"/>
                </a:lnTo>
                <a:lnTo>
                  <a:pt x="0" y="3503133"/>
                </a:lnTo>
                <a:lnTo>
                  <a:pt x="0" y="0"/>
                </a:lnTo>
                <a:close/>
              </a:path>
            </a:pathLst>
          </a:custGeom>
          <a:blipFill>
            <a:blip r:embed="rId2"/>
            <a:stretch>
              <a:fillRect/>
            </a:stretch>
          </a:blipFill>
        </p:spPr>
      </p:sp>
      <p:sp>
        <p:nvSpPr>
          <p:cNvPr id="3" name="Freeform 3"/>
          <p:cNvSpPr/>
          <p:nvPr/>
        </p:nvSpPr>
        <p:spPr>
          <a:xfrm>
            <a:off x="6623680" y="2833537"/>
            <a:ext cx="5370358" cy="3336335"/>
          </a:xfrm>
          <a:custGeom>
            <a:avLst/>
            <a:gdLst/>
            <a:ahLst/>
            <a:cxnLst/>
            <a:rect l="l" t="t" r="r" b="b"/>
            <a:pathLst>
              <a:path w="5370358" h="3336335">
                <a:moveTo>
                  <a:pt x="0" y="0"/>
                </a:moveTo>
                <a:lnTo>
                  <a:pt x="5370358" y="0"/>
                </a:lnTo>
                <a:lnTo>
                  <a:pt x="5370358" y="3336335"/>
                </a:lnTo>
                <a:lnTo>
                  <a:pt x="0" y="3336335"/>
                </a:lnTo>
                <a:lnTo>
                  <a:pt x="0" y="0"/>
                </a:lnTo>
                <a:close/>
              </a:path>
            </a:pathLst>
          </a:custGeom>
          <a:blipFill>
            <a:blip r:embed="rId3"/>
            <a:stretch>
              <a:fillRect/>
            </a:stretch>
          </a:blipFill>
        </p:spPr>
      </p:sp>
      <p:sp>
        <p:nvSpPr>
          <p:cNvPr id="4" name="Freeform 4"/>
          <p:cNvSpPr/>
          <p:nvPr/>
        </p:nvSpPr>
        <p:spPr>
          <a:xfrm>
            <a:off x="12309290" y="2690867"/>
            <a:ext cx="5619735" cy="3645803"/>
          </a:xfrm>
          <a:custGeom>
            <a:avLst/>
            <a:gdLst/>
            <a:ahLst/>
            <a:cxnLst/>
            <a:rect l="l" t="t" r="r" b="b"/>
            <a:pathLst>
              <a:path w="5619735" h="3645803">
                <a:moveTo>
                  <a:pt x="0" y="0"/>
                </a:moveTo>
                <a:lnTo>
                  <a:pt x="5619735" y="0"/>
                </a:lnTo>
                <a:lnTo>
                  <a:pt x="5619735" y="3645803"/>
                </a:lnTo>
                <a:lnTo>
                  <a:pt x="0" y="3645803"/>
                </a:lnTo>
                <a:lnTo>
                  <a:pt x="0" y="0"/>
                </a:lnTo>
                <a:close/>
              </a:path>
            </a:pathLst>
          </a:custGeom>
          <a:blipFill>
            <a:blip r:embed="rId4"/>
            <a:stretch>
              <a:fillRect/>
            </a:stretch>
          </a:blipFill>
        </p:spPr>
      </p:sp>
      <p:sp>
        <p:nvSpPr>
          <p:cNvPr id="5" name="Freeform 5"/>
          <p:cNvSpPr/>
          <p:nvPr/>
        </p:nvSpPr>
        <p:spPr>
          <a:xfrm>
            <a:off x="1028700" y="6602631"/>
            <a:ext cx="5532274" cy="3478417"/>
          </a:xfrm>
          <a:custGeom>
            <a:avLst/>
            <a:gdLst/>
            <a:ahLst/>
            <a:cxnLst/>
            <a:rect l="l" t="t" r="r" b="b"/>
            <a:pathLst>
              <a:path w="5532274" h="3478417">
                <a:moveTo>
                  <a:pt x="0" y="0"/>
                </a:moveTo>
                <a:lnTo>
                  <a:pt x="5532274" y="0"/>
                </a:lnTo>
                <a:lnTo>
                  <a:pt x="5532274" y="3478417"/>
                </a:lnTo>
                <a:lnTo>
                  <a:pt x="0" y="3478417"/>
                </a:lnTo>
                <a:lnTo>
                  <a:pt x="0" y="0"/>
                </a:lnTo>
                <a:close/>
              </a:path>
            </a:pathLst>
          </a:custGeom>
          <a:blipFill>
            <a:blip r:embed="rId5"/>
            <a:stretch>
              <a:fillRect/>
            </a:stretch>
          </a:blipFill>
        </p:spPr>
      </p:sp>
      <p:sp>
        <p:nvSpPr>
          <p:cNvPr id="6" name="Freeform 6"/>
          <p:cNvSpPr/>
          <p:nvPr/>
        </p:nvSpPr>
        <p:spPr>
          <a:xfrm>
            <a:off x="6863335" y="6602631"/>
            <a:ext cx="5571800" cy="3461481"/>
          </a:xfrm>
          <a:custGeom>
            <a:avLst/>
            <a:gdLst/>
            <a:ahLst/>
            <a:cxnLst/>
            <a:rect l="l" t="t" r="r" b="b"/>
            <a:pathLst>
              <a:path w="5571800" h="3461481">
                <a:moveTo>
                  <a:pt x="0" y="0"/>
                </a:moveTo>
                <a:lnTo>
                  <a:pt x="5571800" y="0"/>
                </a:lnTo>
                <a:lnTo>
                  <a:pt x="5571800" y="3461481"/>
                </a:lnTo>
                <a:lnTo>
                  <a:pt x="0" y="3461481"/>
                </a:lnTo>
                <a:lnTo>
                  <a:pt x="0" y="0"/>
                </a:lnTo>
                <a:close/>
              </a:path>
            </a:pathLst>
          </a:custGeom>
          <a:blipFill>
            <a:blip r:embed="rId6"/>
            <a:stretch>
              <a:fillRect/>
            </a:stretch>
          </a:blipFill>
        </p:spPr>
      </p:sp>
      <p:sp>
        <p:nvSpPr>
          <p:cNvPr id="7" name="Freeform 7"/>
          <p:cNvSpPr/>
          <p:nvPr/>
        </p:nvSpPr>
        <p:spPr>
          <a:xfrm>
            <a:off x="12739935" y="6602631"/>
            <a:ext cx="4865123" cy="3022458"/>
          </a:xfrm>
          <a:custGeom>
            <a:avLst/>
            <a:gdLst/>
            <a:ahLst/>
            <a:cxnLst/>
            <a:rect l="l" t="t" r="r" b="b"/>
            <a:pathLst>
              <a:path w="4865123" h="3022458">
                <a:moveTo>
                  <a:pt x="0" y="0"/>
                </a:moveTo>
                <a:lnTo>
                  <a:pt x="4865123" y="0"/>
                </a:lnTo>
                <a:lnTo>
                  <a:pt x="4865123" y="3022457"/>
                </a:lnTo>
                <a:lnTo>
                  <a:pt x="0" y="3022457"/>
                </a:lnTo>
                <a:lnTo>
                  <a:pt x="0" y="0"/>
                </a:lnTo>
                <a:close/>
              </a:path>
            </a:pathLst>
          </a:custGeom>
          <a:blipFill>
            <a:blip r:embed="rId7"/>
            <a:stretch>
              <a:fillRect/>
            </a:stretch>
          </a:blipFill>
        </p:spPr>
      </p:sp>
      <p:sp>
        <p:nvSpPr>
          <p:cNvPr id="8" name="TextBox 8"/>
          <p:cNvSpPr txBox="1"/>
          <p:nvPr/>
        </p:nvSpPr>
        <p:spPr>
          <a:xfrm>
            <a:off x="2045221" y="27668"/>
            <a:ext cx="14494304" cy="1611788"/>
          </a:xfrm>
          <a:prstGeom prst="rect">
            <a:avLst/>
          </a:prstGeom>
        </p:spPr>
        <p:txBody>
          <a:bodyPr lIns="0" tIns="0" rIns="0" bIns="0" rtlCol="0" anchor="t">
            <a:spAutoFit/>
          </a:bodyPr>
          <a:lstStyle/>
          <a:p>
            <a:pPr algn="ctr">
              <a:lnSpc>
                <a:spcPts val="7428"/>
              </a:lnSpc>
            </a:pPr>
            <a:r>
              <a:rPr lang="en-US" sz="4952" b="1" i="1" dirty="0">
                <a:solidFill>
                  <a:srgbClr val="3D3D3D"/>
                </a:solidFill>
                <a:latin typeface="Canva Sans Bold Italics"/>
                <a:ea typeface="Canva Sans Bold Italics"/>
                <a:cs typeface="Canva Sans Bold Italics"/>
                <a:sym typeface="Canva Sans Bold Italics"/>
              </a:rPr>
              <a:t>Automated Visitor Prediction Model</a:t>
            </a:r>
          </a:p>
          <a:p>
            <a:pPr algn="ctr">
              <a:lnSpc>
                <a:spcPts val="5628"/>
              </a:lnSpc>
            </a:pPr>
            <a:r>
              <a:rPr lang="en-US" sz="3752" b="1" i="1" dirty="0">
                <a:solidFill>
                  <a:srgbClr val="3D3D3D"/>
                </a:solidFill>
                <a:latin typeface="Canva Sans Bold Italics"/>
                <a:ea typeface="Canva Sans Bold Italics"/>
                <a:cs typeface="Canva Sans Bold Italics"/>
                <a:sym typeface="Canva Sans Bold Italics"/>
              </a:rPr>
              <a:t>Trend number of Visitors &amp; What places they are likely to visit  </a:t>
            </a:r>
          </a:p>
        </p:txBody>
      </p:sp>
      <p:sp>
        <p:nvSpPr>
          <p:cNvPr id="20" name="Oval 19">
            <a:extLst>
              <a:ext uri="{FF2B5EF4-FFF2-40B4-BE49-F238E27FC236}">
                <a16:creationId xmlns:a16="http://schemas.microsoft.com/office/drawing/2014/main" id="{E3599BDF-F0B5-B365-1AFE-2C2029EF14D3}"/>
              </a:ext>
            </a:extLst>
          </p:cNvPr>
          <p:cNvSpPr/>
          <p:nvPr/>
        </p:nvSpPr>
        <p:spPr>
          <a:xfrm>
            <a:off x="11439825" y="4184922"/>
            <a:ext cx="554213" cy="633563"/>
          </a:xfrm>
          <a:prstGeom prst="ellipse">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C213975E-E4D1-A338-A998-D7CE045C3510}"/>
              </a:ext>
            </a:extLst>
          </p:cNvPr>
          <p:cNvSpPr/>
          <p:nvPr/>
        </p:nvSpPr>
        <p:spPr>
          <a:xfrm>
            <a:off x="17374812" y="4473435"/>
            <a:ext cx="554213" cy="633563"/>
          </a:xfrm>
          <a:prstGeom prst="ellipse">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15C7AB19-5054-78FE-0312-8A56B297E666}"/>
              </a:ext>
            </a:extLst>
          </p:cNvPr>
          <p:cNvSpPr/>
          <p:nvPr/>
        </p:nvSpPr>
        <p:spPr>
          <a:xfrm>
            <a:off x="5486400" y="2833537"/>
            <a:ext cx="554213" cy="633563"/>
          </a:xfrm>
          <a:prstGeom prst="ellipse">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F2F40213-D8AA-1800-3301-28BD341816FC}"/>
              </a:ext>
            </a:extLst>
          </p:cNvPr>
          <p:cNvSpPr/>
          <p:nvPr/>
        </p:nvSpPr>
        <p:spPr>
          <a:xfrm>
            <a:off x="11880868" y="6769429"/>
            <a:ext cx="478904" cy="469670"/>
          </a:xfrm>
          <a:prstGeom prst="ellipse">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B6C874A5-59D7-E61D-0CF6-E8E49AC6F1F0}"/>
              </a:ext>
            </a:extLst>
          </p:cNvPr>
          <p:cNvSpPr/>
          <p:nvPr/>
        </p:nvSpPr>
        <p:spPr>
          <a:xfrm>
            <a:off x="17126154" y="6654731"/>
            <a:ext cx="478904" cy="469670"/>
          </a:xfrm>
          <a:prstGeom prst="ellipse">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DBB08947-4480-4E4A-5127-D68535A70A6B}"/>
              </a:ext>
            </a:extLst>
          </p:cNvPr>
          <p:cNvSpPr/>
          <p:nvPr/>
        </p:nvSpPr>
        <p:spPr>
          <a:xfrm>
            <a:off x="6004268" y="9237366"/>
            <a:ext cx="478904" cy="469670"/>
          </a:xfrm>
          <a:prstGeom prst="ellipse">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9" name="TextBox 9"/>
          <p:cNvSpPr txBox="1"/>
          <p:nvPr/>
        </p:nvSpPr>
        <p:spPr>
          <a:xfrm>
            <a:off x="1752599" y="2323281"/>
            <a:ext cx="8991601" cy="8848576"/>
          </a:xfrm>
          <a:prstGeom prst="rect">
            <a:avLst/>
          </a:prstGeom>
        </p:spPr>
        <p:txBody>
          <a:bodyPr wrap="square" lIns="0" tIns="0" rIns="0" bIns="0" rtlCol="0" anchor="t">
            <a:spAutoFit/>
          </a:bodyPr>
          <a:lstStyle/>
          <a:p>
            <a:pPr>
              <a:lnSpc>
                <a:spcPts val="6878"/>
              </a:lnSpc>
            </a:pPr>
            <a:r>
              <a:rPr lang="en-US" b="1" dirty="0">
                <a:solidFill>
                  <a:srgbClr val="3D3D3D"/>
                </a:solidFill>
                <a:latin typeface="Times New Roman Bold"/>
                <a:ea typeface="Times New Roman Bold"/>
                <a:cs typeface="Times New Roman Bold"/>
                <a:sym typeface="Times New Roman Bold"/>
              </a:rPr>
              <a:t> </a:t>
            </a:r>
            <a:r>
              <a:rPr lang="en-US" sz="3200" b="1" dirty="0">
                <a:solidFill>
                  <a:srgbClr val="3D3D3D"/>
                </a:solidFill>
                <a:latin typeface="Times New Roman Bold"/>
                <a:ea typeface="Times New Roman Bold"/>
                <a:cs typeface="Times New Roman Bold"/>
                <a:sym typeface="Times New Roman Bold"/>
              </a:rPr>
              <a:t>Target Audience: </a:t>
            </a:r>
          </a:p>
          <a:p>
            <a:pPr>
              <a:lnSpc>
                <a:spcPts val="6878"/>
              </a:lnSpc>
            </a:pPr>
            <a:r>
              <a:rPr lang="en-US" sz="3200" dirty="0">
                <a:solidFill>
                  <a:srgbClr val="3D3D3D"/>
                </a:solidFill>
                <a:latin typeface="Times New Roman Bold"/>
                <a:ea typeface="Times New Roman Bold"/>
                <a:cs typeface="Times New Roman Bold"/>
                <a:sym typeface="Times New Roman Bold"/>
              </a:rPr>
              <a:t> - Adventurous travellers, cultural enthusiasts, and eco-conscious tourists.</a:t>
            </a:r>
          </a:p>
          <a:p>
            <a:pPr>
              <a:lnSpc>
                <a:spcPts val="6878"/>
              </a:lnSpc>
            </a:pPr>
            <a:r>
              <a:rPr lang="en-US" sz="3200" dirty="0">
                <a:solidFill>
                  <a:srgbClr val="3D3D3D"/>
                </a:solidFill>
                <a:latin typeface="Times New Roman Bold"/>
                <a:ea typeface="Times New Roman Bold"/>
                <a:cs typeface="Times New Roman Bold"/>
                <a:sym typeface="Times New Roman Bold"/>
              </a:rPr>
              <a:t>  - Demographics: Aged 25-55, Medium to high-income travellers</a:t>
            </a:r>
          </a:p>
          <a:p>
            <a:pPr>
              <a:lnSpc>
                <a:spcPts val="6878"/>
              </a:lnSpc>
            </a:pPr>
            <a:r>
              <a:rPr lang="en-US" sz="3200" b="1" dirty="0">
                <a:solidFill>
                  <a:srgbClr val="3D3D3D"/>
                </a:solidFill>
                <a:latin typeface="Times New Roman Bold"/>
                <a:ea typeface="Times New Roman Bold"/>
                <a:cs typeface="Times New Roman Bold"/>
                <a:sym typeface="Times New Roman Bold"/>
              </a:rPr>
              <a:t>Market Size: </a:t>
            </a:r>
          </a:p>
          <a:p>
            <a:pPr>
              <a:lnSpc>
                <a:spcPts val="6878"/>
              </a:lnSpc>
            </a:pPr>
            <a:r>
              <a:rPr lang="en-US" sz="3200" b="1" dirty="0">
                <a:solidFill>
                  <a:srgbClr val="3D3D3D"/>
                </a:solidFill>
                <a:latin typeface="Times New Roman Bold"/>
                <a:ea typeface="Times New Roman Bold"/>
                <a:cs typeface="Times New Roman Bold"/>
                <a:sym typeface="Times New Roman Bold"/>
              </a:rPr>
              <a:t>    5 % annual increase in remote eco-tourism globally.</a:t>
            </a:r>
            <a:br>
              <a:rPr lang="en-US" sz="3200" b="1" dirty="0">
                <a:solidFill>
                  <a:srgbClr val="3D3D3D"/>
                </a:solidFill>
                <a:latin typeface="Times New Roman Bold"/>
                <a:ea typeface="Times New Roman Bold"/>
                <a:cs typeface="Times New Roman Bold"/>
                <a:sym typeface="Times New Roman Bold"/>
              </a:rPr>
            </a:br>
            <a:endParaRPr lang="en-US" sz="3200" b="1" dirty="0">
              <a:solidFill>
                <a:srgbClr val="3D3D3D"/>
              </a:solidFill>
              <a:latin typeface="Times New Roman Bold"/>
              <a:ea typeface="Times New Roman Bold"/>
              <a:cs typeface="Times New Roman Bold"/>
              <a:sym typeface="Times New Roman Bold"/>
            </a:endParaRPr>
          </a:p>
          <a:p>
            <a:pPr>
              <a:lnSpc>
                <a:spcPts val="6878"/>
              </a:lnSpc>
            </a:pPr>
            <a:endParaRPr lang="en-US" b="1" dirty="0">
              <a:solidFill>
                <a:srgbClr val="3D3D3D"/>
              </a:solidFill>
              <a:latin typeface="Times New Roman Bold"/>
              <a:ea typeface="Times New Roman Bold"/>
              <a:cs typeface="Times New Roman Bold"/>
              <a:sym typeface="Times New Roman Bold"/>
            </a:endParaRPr>
          </a:p>
        </p:txBody>
      </p:sp>
      <p:sp>
        <p:nvSpPr>
          <p:cNvPr id="10" name="TextBox 10"/>
          <p:cNvSpPr txBox="1"/>
          <p:nvPr/>
        </p:nvSpPr>
        <p:spPr>
          <a:xfrm>
            <a:off x="4387596" y="642716"/>
            <a:ext cx="8871204" cy="695769"/>
          </a:xfrm>
          <a:prstGeom prst="rect">
            <a:avLst/>
          </a:prstGeom>
        </p:spPr>
        <p:txBody>
          <a:bodyPr lIns="0" tIns="0" rIns="0" bIns="0" rtlCol="0" anchor="t">
            <a:spAutoFit/>
          </a:bodyPr>
          <a:lstStyle/>
          <a:p>
            <a:pPr lvl="0" algn="ctr">
              <a:lnSpc>
                <a:spcPts val="5750"/>
              </a:lnSpc>
              <a:spcBef>
                <a:spcPct val="0"/>
              </a:spcBef>
            </a:pPr>
            <a:r>
              <a:rPr lang="en-US" sz="4107" b="1" i="1" dirty="0">
                <a:solidFill>
                  <a:srgbClr val="00A8A6"/>
                </a:solidFill>
                <a:latin typeface="Open Sans Bold Italics"/>
                <a:ea typeface="Open Sans Bold Italics"/>
                <a:cs typeface="Open Sans Bold Italics"/>
                <a:sym typeface="Open Sans Bold Italics"/>
              </a:rPr>
              <a:t>Market Analysis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37" y="2323281"/>
            <a:ext cx="1027563" cy="102756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5" y="6739949"/>
            <a:ext cx="1000125" cy="100012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7520" y="4305300"/>
            <a:ext cx="7620000" cy="59684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10" name="TextBox 10"/>
          <p:cNvSpPr txBox="1"/>
          <p:nvPr/>
        </p:nvSpPr>
        <p:spPr>
          <a:xfrm>
            <a:off x="4572000" y="642716"/>
            <a:ext cx="8871204" cy="743793"/>
          </a:xfrm>
          <a:prstGeom prst="rect">
            <a:avLst/>
          </a:prstGeom>
        </p:spPr>
        <p:txBody>
          <a:bodyPr lIns="0" tIns="0" rIns="0" bIns="0" rtlCol="0" anchor="t">
            <a:spAutoFit/>
          </a:bodyPr>
          <a:lstStyle/>
          <a:p>
            <a:pPr lvl="0" algn="ctr">
              <a:lnSpc>
                <a:spcPts val="5750"/>
              </a:lnSpc>
              <a:spcBef>
                <a:spcPct val="0"/>
              </a:spcBef>
            </a:pPr>
            <a:r>
              <a:rPr lang="en-US" sz="4107" b="1" i="1" dirty="0">
                <a:solidFill>
                  <a:srgbClr val="00A8A6"/>
                </a:solidFill>
                <a:latin typeface="Open Sans Bold Italics"/>
                <a:ea typeface="Open Sans Bold Italics"/>
                <a:cs typeface="Open Sans Bold Italics"/>
                <a:sym typeface="Open Sans Bold Italics"/>
              </a:rPr>
              <a:t>Competitor Analysis</a:t>
            </a:r>
          </a:p>
        </p:txBody>
      </p:sp>
      <p:sp>
        <p:nvSpPr>
          <p:cNvPr id="11" name="TextBox 9"/>
          <p:cNvSpPr txBox="1"/>
          <p:nvPr/>
        </p:nvSpPr>
        <p:spPr>
          <a:xfrm>
            <a:off x="1981200" y="2552700"/>
            <a:ext cx="8686800" cy="5309146"/>
          </a:xfrm>
          <a:prstGeom prst="rect">
            <a:avLst/>
          </a:prstGeom>
        </p:spPr>
        <p:txBody>
          <a:bodyPr wrap="square" lIns="0" tIns="0" rIns="0" bIns="0" rtlCol="0" anchor="t">
            <a:spAutoFit/>
          </a:bodyPr>
          <a:lstStyle/>
          <a:p>
            <a:pPr>
              <a:lnSpc>
                <a:spcPts val="6878"/>
              </a:lnSpc>
            </a:pPr>
            <a:r>
              <a:rPr lang="en-US" sz="3200" b="1" dirty="0">
                <a:solidFill>
                  <a:srgbClr val="3D3D3D"/>
                </a:solidFill>
                <a:latin typeface="Times New Roman Bold"/>
                <a:ea typeface="Times New Roman Bold"/>
                <a:cs typeface="Times New Roman Bold"/>
                <a:sym typeface="Times New Roman Bold"/>
              </a:rPr>
              <a:t>Competitor Analysis: </a:t>
            </a:r>
          </a:p>
          <a:p>
            <a:pPr>
              <a:lnSpc>
                <a:spcPts val="6878"/>
              </a:lnSpc>
            </a:pPr>
            <a:r>
              <a:rPr lang="en-US" sz="3200" b="1" dirty="0">
                <a:solidFill>
                  <a:srgbClr val="3D3D3D"/>
                </a:solidFill>
                <a:latin typeface="Times New Roman Bold"/>
                <a:ea typeface="Times New Roman Bold"/>
                <a:cs typeface="Times New Roman Bold"/>
                <a:sym typeface="Times New Roman Bold"/>
              </a:rPr>
              <a:t>  - Unique position as local home-stay experiences, with minimal direct competition.</a:t>
            </a:r>
          </a:p>
          <a:p>
            <a:pPr>
              <a:lnSpc>
                <a:spcPts val="6878"/>
              </a:lnSpc>
            </a:pPr>
            <a:endParaRPr lang="en-US" sz="3200" b="1" dirty="0">
              <a:solidFill>
                <a:srgbClr val="3D3D3D"/>
              </a:solidFill>
              <a:latin typeface="Times New Roman Bold"/>
              <a:ea typeface="Times New Roman Bold"/>
              <a:cs typeface="Times New Roman Bold"/>
              <a:sym typeface="Times New Roman Bold"/>
            </a:endParaRPr>
          </a:p>
          <a:p>
            <a:pPr>
              <a:lnSpc>
                <a:spcPts val="6878"/>
              </a:lnSpc>
            </a:pPr>
            <a:r>
              <a:rPr lang="en-US" sz="3200" b="1" dirty="0">
                <a:solidFill>
                  <a:srgbClr val="3D3D3D"/>
                </a:solidFill>
                <a:latin typeface="Times New Roman Bold"/>
                <a:ea typeface="Times New Roman Bold"/>
                <a:cs typeface="Times New Roman Bold"/>
                <a:sym typeface="Times New Roman Bold"/>
              </a:rPr>
              <a:t>  - Competitors include traditional hotels and travel platforms offering basic facilities.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705100"/>
            <a:ext cx="1143000" cy="9153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4834" y="5905500"/>
            <a:ext cx="7751885" cy="4381500"/>
          </a:xfrm>
          <a:prstGeom prst="rect">
            <a:avLst/>
          </a:prstGeom>
        </p:spPr>
      </p:pic>
    </p:spTree>
    <p:extLst>
      <p:ext uri="{BB962C8B-B14F-4D97-AF65-F5344CB8AC3E}">
        <p14:creationId xmlns:p14="http://schemas.microsoft.com/office/powerpoint/2010/main" val="49999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210564" y="2511164"/>
            <a:ext cx="8029957" cy="9515232"/>
            <a:chOff x="0" y="0"/>
            <a:chExt cx="1167514" cy="1383465"/>
          </a:xfrm>
        </p:grpSpPr>
        <p:sp>
          <p:nvSpPr>
            <p:cNvPr id="3" name="Freeform 3"/>
            <p:cNvSpPr/>
            <p:nvPr/>
          </p:nvSpPr>
          <p:spPr>
            <a:xfrm>
              <a:off x="0" y="0"/>
              <a:ext cx="1167514" cy="1383465"/>
            </a:xfrm>
            <a:custGeom>
              <a:avLst/>
              <a:gdLst/>
              <a:ahLst/>
              <a:cxnLst/>
              <a:rect l="l" t="t" r="r" b="b"/>
              <a:pathLst>
                <a:path w="1167514" h="1383465">
                  <a:moveTo>
                    <a:pt x="0" y="0"/>
                  </a:moveTo>
                  <a:lnTo>
                    <a:pt x="1167514" y="0"/>
                  </a:lnTo>
                  <a:lnTo>
                    <a:pt x="1167514" y="1383465"/>
                  </a:lnTo>
                  <a:lnTo>
                    <a:pt x="0" y="1383465"/>
                  </a:lnTo>
                  <a:close/>
                </a:path>
              </a:pathLst>
            </a:custGeom>
            <a:blipFill>
              <a:blip r:embed="rId2"/>
              <a:stretch>
                <a:fillRect l="-31162" r="-31162"/>
              </a:stretch>
            </a:blipFill>
          </p:spPr>
        </p:sp>
      </p:grpSp>
      <p:sp>
        <p:nvSpPr>
          <p:cNvPr id="4" name="Freeform 4"/>
          <p:cNvSpPr/>
          <p:nvPr/>
        </p:nvSpPr>
        <p:spPr>
          <a:xfrm>
            <a:off x="1397697" y="2511164"/>
            <a:ext cx="1306090" cy="1030302"/>
          </a:xfrm>
          <a:custGeom>
            <a:avLst/>
            <a:gdLst/>
            <a:ahLst/>
            <a:cxnLst/>
            <a:rect l="l" t="t" r="r" b="b"/>
            <a:pathLst>
              <a:path w="1306090" h="1030302">
                <a:moveTo>
                  <a:pt x="0" y="0"/>
                </a:moveTo>
                <a:lnTo>
                  <a:pt x="1306090" y="0"/>
                </a:lnTo>
                <a:lnTo>
                  <a:pt x="1306090" y="1030302"/>
                </a:lnTo>
                <a:lnTo>
                  <a:pt x="0" y="1030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59653" y="4239635"/>
            <a:ext cx="1144133" cy="903865"/>
          </a:xfrm>
          <a:custGeom>
            <a:avLst/>
            <a:gdLst/>
            <a:ahLst/>
            <a:cxnLst/>
            <a:rect l="l" t="t" r="r" b="b"/>
            <a:pathLst>
              <a:path w="1144133" h="903865">
                <a:moveTo>
                  <a:pt x="0" y="0"/>
                </a:moveTo>
                <a:lnTo>
                  <a:pt x="1144134" y="0"/>
                </a:lnTo>
                <a:lnTo>
                  <a:pt x="1144134" y="903865"/>
                </a:lnTo>
                <a:lnTo>
                  <a:pt x="0" y="903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86598" y="7489423"/>
            <a:ext cx="1508363" cy="1233087"/>
          </a:xfrm>
          <a:custGeom>
            <a:avLst/>
            <a:gdLst/>
            <a:ahLst/>
            <a:cxnLst/>
            <a:rect l="l" t="t" r="r" b="b"/>
            <a:pathLst>
              <a:path w="1508363" h="1233087">
                <a:moveTo>
                  <a:pt x="0" y="0"/>
                </a:moveTo>
                <a:lnTo>
                  <a:pt x="1508363" y="0"/>
                </a:lnTo>
                <a:lnTo>
                  <a:pt x="1508363" y="1233087"/>
                </a:lnTo>
                <a:lnTo>
                  <a:pt x="0" y="1233087"/>
                </a:lnTo>
                <a:lnTo>
                  <a:pt x="0" y="0"/>
                </a:lnTo>
                <a:close/>
              </a:path>
            </a:pathLst>
          </a:custGeom>
          <a:blipFill>
            <a:blip r:embed="rId7"/>
            <a:stretch>
              <a:fillRect/>
            </a:stretch>
          </a:blipFill>
        </p:spPr>
      </p:sp>
      <p:sp>
        <p:nvSpPr>
          <p:cNvPr id="7" name="Freeform 7"/>
          <p:cNvSpPr/>
          <p:nvPr/>
        </p:nvSpPr>
        <p:spPr>
          <a:xfrm>
            <a:off x="1486598" y="5700330"/>
            <a:ext cx="540655" cy="1232262"/>
          </a:xfrm>
          <a:custGeom>
            <a:avLst/>
            <a:gdLst/>
            <a:ahLst/>
            <a:cxnLst/>
            <a:rect l="l" t="t" r="r" b="b"/>
            <a:pathLst>
              <a:path w="540655" h="1232262">
                <a:moveTo>
                  <a:pt x="0" y="0"/>
                </a:moveTo>
                <a:lnTo>
                  <a:pt x="540655" y="0"/>
                </a:lnTo>
                <a:lnTo>
                  <a:pt x="540655" y="1232263"/>
                </a:lnTo>
                <a:lnTo>
                  <a:pt x="0" y="12322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2396953" y="5700330"/>
            <a:ext cx="613667" cy="1232262"/>
          </a:xfrm>
          <a:custGeom>
            <a:avLst/>
            <a:gdLst/>
            <a:ahLst/>
            <a:cxnLst/>
            <a:rect l="l" t="t" r="r" b="b"/>
            <a:pathLst>
              <a:path w="613667" h="1232262">
                <a:moveTo>
                  <a:pt x="0" y="0"/>
                </a:moveTo>
                <a:lnTo>
                  <a:pt x="613667" y="0"/>
                </a:lnTo>
                <a:lnTo>
                  <a:pt x="613667" y="1232263"/>
                </a:lnTo>
                <a:lnTo>
                  <a:pt x="0" y="12322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3092088" y="2177789"/>
            <a:ext cx="8053640" cy="6051367"/>
          </a:xfrm>
          <a:prstGeom prst="rect">
            <a:avLst/>
          </a:prstGeom>
        </p:spPr>
        <p:txBody>
          <a:bodyPr lIns="0" tIns="0" rIns="0" bIns="0" rtlCol="0" anchor="t">
            <a:spAutoFit/>
          </a:bodyPr>
          <a:lstStyle/>
          <a:p>
            <a:pPr algn="ctr">
              <a:lnSpc>
                <a:spcPts val="6878"/>
              </a:lnSpc>
            </a:pPr>
            <a:r>
              <a:rPr lang="en-US" sz="3439" b="1">
                <a:solidFill>
                  <a:srgbClr val="3D3D3D"/>
                </a:solidFill>
                <a:latin typeface="Times New Roman Bold"/>
                <a:ea typeface="Times New Roman Bold"/>
                <a:cs typeface="Times New Roman Bold"/>
                <a:sym typeface="Times New Roman Bold"/>
              </a:rPr>
              <a:t>Empowerment of Indigenous Communities </a:t>
            </a:r>
          </a:p>
          <a:p>
            <a:pPr algn="ctr">
              <a:lnSpc>
                <a:spcPts val="6878"/>
              </a:lnSpc>
            </a:pPr>
            <a:endParaRPr lang="en-US" sz="3439" b="1">
              <a:solidFill>
                <a:srgbClr val="3D3D3D"/>
              </a:solidFill>
              <a:latin typeface="Times New Roman Bold"/>
              <a:ea typeface="Times New Roman Bold"/>
              <a:cs typeface="Times New Roman Bold"/>
              <a:sym typeface="Times New Roman Bold"/>
            </a:endParaRPr>
          </a:p>
          <a:p>
            <a:pPr algn="ctr">
              <a:lnSpc>
                <a:spcPts val="6878"/>
              </a:lnSpc>
            </a:pPr>
            <a:r>
              <a:rPr lang="en-US" sz="3439" b="1">
                <a:solidFill>
                  <a:srgbClr val="3D3D3D"/>
                </a:solidFill>
                <a:latin typeface="Times New Roman Bold"/>
                <a:ea typeface="Times New Roman Bold"/>
                <a:cs typeface="Times New Roman Bold"/>
                <a:sym typeface="Times New Roman Bold"/>
              </a:rPr>
              <a:t> Tourism Growth and Economic Impact </a:t>
            </a:r>
          </a:p>
          <a:p>
            <a:pPr algn="ctr">
              <a:lnSpc>
                <a:spcPts val="6878"/>
              </a:lnSpc>
            </a:pPr>
            <a:endParaRPr lang="en-US" sz="3439" b="1">
              <a:solidFill>
                <a:srgbClr val="3D3D3D"/>
              </a:solidFill>
              <a:latin typeface="Times New Roman Bold"/>
              <a:ea typeface="Times New Roman Bold"/>
              <a:cs typeface="Times New Roman Bold"/>
              <a:sym typeface="Times New Roman Bold"/>
            </a:endParaRPr>
          </a:p>
          <a:p>
            <a:pPr algn="ctr">
              <a:lnSpc>
                <a:spcPts val="6878"/>
              </a:lnSpc>
            </a:pPr>
            <a:r>
              <a:rPr lang="en-US" sz="3439" b="1">
                <a:solidFill>
                  <a:srgbClr val="3D3D3D"/>
                </a:solidFill>
                <a:latin typeface="Times New Roman Bold"/>
                <a:ea typeface="Times New Roman Bold"/>
                <a:cs typeface="Times New Roman Bold"/>
                <a:sym typeface="Times New Roman Bold"/>
              </a:rPr>
              <a:t> Unique and Authentic Tourism </a:t>
            </a:r>
          </a:p>
          <a:p>
            <a:pPr algn="ctr">
              <a:lnSpc>
                <a:spcPts val="6878"/>
              </a:lnSpc>
            </a:pPr>
            <a:endParaRPr lang="en-US" sz="3439" b="1">
              <a:solidFill>
                <a:srgbClr val="3D3D3D"/>
              </a:solidFill>
              <a:latin typeface="Times New Roman Bold"/>
              <a:ea typeface="Times New Roman Bold"/>
              <a:cs typeface="Times New Roman Bold"/>
              <a:sym typeface="Times New Roman Bold"/>
            </a:endParaRPr>
          </a:p>
          <a:p>
            <a:pPr algn="ctr">
              <a:lnSpc>
                <a:spcPts val="6878"/>
              </a:lnSpc>
            </a:pPr>
            <a:r>
              <a:rPr lang="en-US" sz="3439" b="1">
                <a:solidFill>
                  <a:srgbClr val="3D3D3D"/>
                </a:solidFill>
                <a:latin typeface="Times New Roman Bold"/>
                <a:ea typeface="Times New Roman Bold"/>
                <a:cs typeface="Times New Roman Bold"/>
                <a:sym typeface="Times New Roman Bold"/>
              </a:rPr>
              <a:t> Sustainable Tourism Practices</a:t>
            </a:r>
          </a:p>
        </p:txBody>
      </p:sp>
      <p:sp>
        <p:nvSpPr>
          <p:cNvPr id="10" name="TextBox 10"/>
          <p:cNvSpPr txBox="1"/>
          <p:nvPr/>
        </p:nvSpPr>
        <p:spPr>
          <a:xfrm>
            <a:off x="4387596" y="642716"/>
            <a:ext cx="8871204" cy="695769"/>
          </a:xfrm>
          <a:prstGeom prst="rect">
            <a:avLst/>
          </a:prstGeom>
        </p:spPr>
        <p:txBody>
          <a:bodyPr lIns="0" tIns="0" rIns="0" bIns="0" rtlCol="0" anchor="t">
            <a:spAutoFit/>
          </a:bodyPr>
          <a:lstStyle/>
          <a:p>
            <a:pPr marL="0" lvl="0" indent="0" algn="ctr">
              <a:lnSpc>
                <a:spcPts val="5750"/>
              </a:lnSpc>
              <a:spcBef>
                <a:spcPct val="0"/>
              </a:spcBef>
            </a:pPr>
            <a:r>
              <a:rPr lang="en-US" sz="4107" b="1" i="1">
                <a:solidFill>
                  <a:srgbClr val="00A8A6"/>
                </a:solidFill>
                <a:latin typeface="Open Sans Bold Italics"/>
                <a:ea typeface="Open Sans Bold Italics"/>
                <a:cs typeface="Open Sans Bold Italics"/>
                <a:sym typeface="Open Sans Bold Italics"/>
              </a:rPr>
              <a:t>IMPACT</a:t>
            </a:r>
          </a:p>
        </p:txBody>
      </p:sp>
    </p:spTree>
    <p:extLst>
      <p:ext uri="{BB962C8B-B14F-4D97-AF65-F5344CB8AC3E}">
        <p14:creationId xmlns:p14="http://schemas.microsoft.com/office/powerpoint/2010/main" val="3578379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2" name="TextBox 2"/>
          <p:cNvSpPr txBox="1"/>
          <p:nvPr/>
        </p:nvSpPr>
        <p:spPr>
          <a:xfrm>
            <a:off x="2054658" y="2584770"/>
            <a:ext cx="12400747" cy="6403878"/>
          </a:xfrm>
          <a:prstGeom prst="rect">
            <a:avLst/>
          </a:prstGeom>
        </p:spPr>
        <p:txBody>
          <a:bodyPr lIns="0" tIns="0" rIns="0" bIns="0" rtlCol="0" anchor="t">
            <a:spAutoFit/>
          </a:bodyPr>
          <a:lstStyle/>
          <a:p>
            <a:pPr algn="l">
              <a:lnSpc>
                <a:spcPts val="5605"/>
              </a:lnSpc>
            </a:pPr>
            <a:r>
              <a:rPr lang="en-US" sz="4003" b="1" dirty="0">
                <a:solidFill>
                  <a:srgbClr val="3D3D3D"/>
                </a:solidFill>
                <a:latin typeface="Times New Roman Bold"/>
                <a:ea typeface="Times New Roman Bold"/>
                <a:cs typeface="Times New Roman Bold"/>
                <a:sym typeface="Times New Roman Bold"/>
              </a:rPr>
              <a:t>Cost-Effective, Scalable Machine Learning Model</a:t>
            </a:r>
          </a:p>
          <a:p>
            <a:pPr algn="l">
              <a:lnSpc>
                <a:spcPts val="5605"/>
              </a:lnSpc>
            </a:pPr>
            <a:endParaRPr lang="en-US" sz="4003" b="1" dirty="0">
              <a:solidFill>
                <a:srgbClr val="3D3D3D"/>
              </a:solidFill>
              <a:latin typeface="Times New Roman Bold"/>
              <a:ea typeface="Times New Roman Bold"/>
              <a:cs typeface="Times New Roman Bold"/>
              <a:sym typeface="Times New Roman Bold"/>
            </a:endParaRPr>
          </a:p>
          <a:p>
            <a:pPr algn="l">
              <a:lnSpc>
                <a:spcPts val="5605"/>
              </a:lnSpc>
            </a:pPr>
            <a:r>
              <a:rPr lang="en-US" sz="4003" b="1" dirty="0">
                <a:solidFill>
                  <a:srgbClr val="3D3D3D"/>
                </a:solidFill>
                <a:latin typeface="Times New Roman Bold"/>
                <a:ea typeface="Times New Roman Bold"/>
                <a:cs typeface="Times New Roman Bold"/>
                <a:sym typeface="Times New Roman Bold"/>
              </a:rPr>
              <a:t> Resource Efficiency </a:t>
            </a:r>
          </a:p>
          <a:p>
            <a:pPr algn="l">
              <a:lnSpc>
                <a:spcPts val="5605"/>
              </a:lnSpc>
            </a:pPr>
            <a:r>
              <a:rPr lang="en-US" sz="4003" b="1" dirty="0">
                <a:solidFill>
                  <a:srgbClr val="3D3D3D"/>
                </a:solidFill>
                <a:latin typeface="Times New Roman Bold"/>
                <a:ea typeface="Times New Roman Bold"/>
                <a:cs typeface="Times New Roman Bold"/>
                <a:sym typeface="Times New Roman Bold"/>
              </a:rPr>
              <a:t> </a:t>
            </a:r>
          </a:p>
          <a:p>
            <a:pPr algn="l">
              <a:lnSpc>
                <a:spcPts val="5605"/>
              </a:lnSpc>
            </a:pPr>
            <a:r>
              <a:rPr lang="en-US" sz="4003" b="1" dirty="0">
                <a:solidFill>
                  <a:srgbClr val="3D3D3D"/>
                </a:solidFill>
                <a:latin typeface="Times New Roman Bold"/>
                <a:ea typeface="Times New Roman Bold"/>
                <a:cs typeface="Times New Roman Bold"/>
                <a:sym typeface="Times New Roman Bold"/>
              </a:rPr>
              <a:t> Ready Local Population Base</a:t>
            </a:r>
          </a:p>
          <a:p>
            <a:pPr algn="l">
              <a:lnSpc>
                <a:spcPts val="5605"/>
              </a:lnSpc>
            </a:pPr>
            <a:endParaRPr lang="en-US" sz="4003" b="1" dirty="0">
              <a:solidFill>
                <a:srgbClr val="3D3D3D"/>
              </a:solidFill>
              <a:latin typeface="Times New Roman Bold"/>
              <a:ea typeface="Times New Roman Bold"/>
              <a:cs typeface="Times New Roman Bold"/>
              <a:sym typeface="Times New Roman Bold"/>
            </a:endParaRPr>
          </a:p>
          <a:p>
            <a:pPr algn="l">
              <a:lnSpc>
                <a:spcPts val="5605"/>
              </a:lnSpc>
            </a:pPr>
            <a:r>
              <a:rPr lang="en-US" sz="4003" b="1" dirty="0">
                <a:solidFill>
                  <a:srgbClr val="3D3D3D"/>
                </a:solidFill>
                <a:latin typeface="Times New Roman Bold"/>
                <a:ea typeface="Times New Roman Bold"/>
                <a:cs typeface="Times New Roman Bold"/>
                <a:sym typeface="Times New Roman Bold"/>
              </a:rPr>
              <a:t>Minimal Upfront Investment </a:t>
            </a:r>
          </a:p>
          <a:p>
            <a:pPr algn="l">
              <a:lnSpc>
                <a:spcPts val="5605"/>
              </a:lnSpc>
            </a:pPr>
            <a:endParaRPr lang="en-US" sz="4003" b="1" dirty="0">
              <a:solidFill>
                <a:srgbClr val="3D3D3D"/>
              </a:solidFill>
              <a:latin typeface="Times New Roman Bold"/>
              <a:ea typeface="Times New Roman Bold"/>
              <a:cs typeface="Times New Roman Bold"/>
              <a:sym typeface="Times New Roman Bold"/>
            </a:endParaRPr>
          </a:p>
          <a:p>
            <a:pPr algn="l">
              <a:lnSpc>
                <a:spcPts val="5605"/>
              </a:lnSpc>
            </a:pPr>
            <a:r>
              <a:rPr lang="en-US" sz="4003" b="1" dirty="0">
                <a:solidFill>
                  <a:srgbClr val="3D3D3D"/>
                </a:solidFill>
                <a:latin typeface="Times New Roman Bold"/>
                <a:ea typeface="Times New Roman Bold"/>
                <a:cs typeface="Times New Roman Bold"/>
                <a:sym typeface="Times New Roman Bold"/>
              </a:rPr>
              <a:t>Alignment with Global Sustainability Goals</a:t>
            </a:r>
          </a:p>
        </p:txBody>
      </p:sp>
      <p:sp>
        <p:nvSpPr>
          <p:cNvPr id="3" name="Freeform 3"/>
          <p:cNvSpPr/>
          <p:nvPr/>
        </p:nvSpPr>
        <p:spPr>
          <a:xfrm>
            <a:off x="724762" y="2624572"/>
            <a:ext cx="952985" cy="914866"/>
          </a:xfrm>
          <a:custGeom>
            <a:avLst/>
            <a:gdLst/>
            <a:ahLst/>
            <a:cxnLst/>
            <a:rect l="l" t="t" r="r" b="b"/>
            <a:pathLst>
              <a:path w="952985" h="914866">
                <a:moveTo>
                  <a:pt x="0" y="0"/>
                </a:moveTo>
                <a:lnTo>
                  <a:pt x="952985" y="0"/>
                </a:lnTo>
                <a:lnTo>
                  <a:pt x="952985" y="914866"/>
                </a:lnTo>
                <a:lnTo>
                  <a:pt x="0" y="9148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24762" y="3883007"/>
            <a:ext cx="1067986" cy="1070662"/>
          </a:xfrm>
          <a:custGeom>
            <a:avLst/>
            <a:gdLst/>
            <a:ahLst/>
            <a:cxnLst/>
            <a:rect l="l" t="t" r="r" b="b"/>
            <a:pathLst>
              <a:path w="1067986" h="1070662">
                <a:moveTo>
                  <a:pt x="0" y="0"/>
                </a:moveTo>
                <a:lnTo>
                  <a:pt x="1067986" y="0"/>
                </a:lnTo>
                <a:lnTo>
                  <a:pt x="1067986" y="1070662"/>
                </a:lnTo>
                <a:lnTo>
                  <a:pt x="0" y="1070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24762" y="5173414"/>
            <a:ext cx="1122802" cy="1140865"/>
          </a:xfrm>
          <a:custGeom>
            <a:avLst/>
            <a:gdLst/>
            <a:ahLst/>
            <a:cxnLst/>
            <a:rect l="l" t="t" r="r" b="b"/>
            <a:pathLst>
              <a:path w="1122802" h="1140865">
                <a:moveTo>
                  <a:pt x="0" y="0"/>
                </a:moveTo>
                <a:lnTo>
                  <a:pt x="1122801" y="0"/>
                </a:lnTo>
                <a:lnTo>
                  <a:pt x="1122801" y="1140865"/>
                </a:lnTo>
                <a:lnTo>
                  <a:pt x="0" y="1140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10411" y="6657179"/>
            <a:ext cx="751504" cy="1121648"/>
          </a:xfrm>
          <a:custGeom>
            <a:avLst/>
            <a:gdLst/>
            <a:ahLst/>
            <a:cxnLst/>
            <a:rect l="l" t="t" r="r" b="b"/>
            <a:pathLst>
              <a:path w="751504" h="1121648">
                <a:moveTo>
                  <a:pt x="0" y="0"/>
                </a:moveTo>
                <a:lnTo>
                  <a:pt x="751504" y="0"/>
                </a:lnTo>
                <a:lnTo>
                  <a:pt x="751504" y="1121648"/>
                </a:lnTo>
                <a:lnTo>
                  <a:pt x="0" y="112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78087" y="8290035"/>
            <a:ext cx="969477" cy="968265"/>
          </a:xfrm>
          <a:custGeom>
            <a:avLst/>
            <a:gdLst/>
            <a:ahLst/>
            <a:cxnLst/>
            <a:rect l="l" t="t" r="r" b="b"/>
            <a:pathLst>
              <a:path w="969477" h="968265">
                <a:moveTo>
                  <a:pt x="0" y="0"/>
                </a:moveTo>
                <a:lnTo>
                  <a:pt x="969476" y="0"/>
                </a:lnTo>
                <a:lnTo>
                  <a:pt x="969476" y="968265"/>
                </a:lnTo>
                <a:lnTo>
                  <a:pt x="0" y="9682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2108195" y="3539438"/>
            <a:ext cx="6179805" cy="6900981"/>
          </a:xfrm>
          <a:custGeom>
            <a:avLst/>
            <a:gdLst/>
            <a:ahLst/>
            <a:cxnLst/>
            <a:rect l="l" t="t" r="r" b="b"/>
            <a:pathLst>
              <a:path w="6179805" h="6900981">
                <a:moveTo>
                  <a:pt x="0" y="0"/>
                </a:moveTo>
                <a:lnTo>
                  <a:pt x="6179805" y="0"/>
                </a:lnTo>
                <a:lnTo>
                  <a:pt x="6179805" y="6900981"/>
                </a:lnTo>
                <a:lnTo>
                  <a:pt x="0" y="6900981"/>
                </a:lnTo>
                <a:lnTo>
                  <a:pt x="0" y="0"/>
                </a:lnTo>
                <a:close/>
              </a:path>
            </a:pathLst>
          </a:custGeom>
          <a:blipFill>
            <a:blip r:embed="rId12"/>
            <a:stretch>
              <a:fillRect l="-7361" r="-4308"/>
            </a:stretch>
          </a:blipFill>
        </p:spPr>
      </p:sp>
      <p:sp>
        <p:nvSpPr>
          <p:cNvPr id="9" name="TextBox 9"/>
          <p:cNvSpPr txBox="1"/>
          <p:nvPr/>
        </p:nvSpPr>
        <p:spPr>
          <a:xfrm>
            <a:off x="4060735" y="642716"/>
            <a:ext cx="8871204" cy="712279"/>
          </a:xfrm>
          <a:prstGeom prst="rect">
            <a:avLst/>
          </a:prstGeom>
        </p:spPr>
        <p:txBody>
          <a:bodyPr lIns="0" tIns="0" rIns="0" bIns="0" rtlCol="0" anchor="t">
            <a:spAutoFit/>
          </a:bodyPr>
          <a:lstStyle/>
          <a:p>
            <a:pPr marL="0" lvl="0" indent="0" algn="ctr">
              <a:lnSpc>
                <a:spcPts val="5890"/>
              </a:lnSpc>
              <a:spcBef>
                <a:spcPct val="0"/>
              </a:spcBef>
            </a:pPr>
            <a:r>
              <a:rPr lang="en-US" sz="4207" b="1" i="1">
                <a:solidFill>
                  <a:srgbClr val="00A8A6"/>
                </a:solidFill>
                <a:latin typeface="Open Sans Bold Italics"/>
                <a:ea typeface="Open Sans Bold Italics"/>
                <a:cs typeface="Open Sans Bold Italics"/>
                <a:sym typeface="Open Sans Bold Italics"/>
              </a:rPr>
              <a:t>FEASIBILITY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9" name="TextBox 9"/>
          <p:cNvSpPr txBox="1"/>
          <p:nvPr/>
        </p:nvSpPr>
        <p:spPr>
          <a:xfrm>
            <a:off x="4267200" y="647700"/>
            <a:ext cx="10264865" cy="756617"/>
          </a:xfrm>
          <a:prstGeom prst="rect">
            <a:avLst/>
          </a:prstGeom>
        </p:spPr>
        <p:txBody>
          <a:bodyPr wrap="square" lIns="0" tIns="0" rIns="0" bIns="0" rtlCol="0" anchor="t">
            <a:spAutoFit/>
          </a:bodyPr>
          <a:lstStyle/>
          <a:p>
            <a:pPr lvl="0" algn="ctr">
              <a:lnSpc>
                <a:spcPts val="5890"/>
              </a:lnSpc>
              <a:spcBef>
                <a:spcPct val="0"/>
              </a:spcBef>
            </a:pPr>
            <a:r>
              <a:rPr lang="en-US" sz="4207" b="1" i="1" dirty="0">
                <a:solidFill>
                  <a:srgbClr val="00A8A6"/>
                </a:solidFill>
                <a:latin typeface="Open Sans Bold Italics"/>
                <a:ea typeface="Open Sans Bold Italics"/>
                <a:cs typeface="Open Sans Bold Italics"/>
                <a:sym typeface="Open Sans Bold Italics"/>
              </a:rPr>
              <a:t>Associated Costs and Price per Booking</a:t>
            </a:r>
          </a:p>
        </p:txBody>
      </p:sp>
      <p:graphicFrame>
        <p:nvGraphicFramePr>
          <p:cNvPr id="3" name="Table 2">
            <a:extLst>
              <a:ext uri="{FF2B5EF4-FFF2-40B4-BE49-F238E27FC236}">
                <a16:creationId xmlns:a16="http://schemas.microsoft.com/office/drawing/2014/main" id="{EAC5880F-359B-4680-DF10-2F18600F2C04}"/>
              </a:ext>
            </a:extLst>
          </p:cNvPr>
          <p:cNvGraphicFramePr>
            <a:graphicFrameLocks noGrp="1"/>
          </p:cNvGraphicFramePr>
          <p:nvPr>
            <p:extLst>
              <p:ext uri="{D42A27DB-BD31-4B8C-83A1-F6EECF244321}">
                <p14:modId xmlns:p14="http://schemas.microsoft.com/office/powerpoint/2010/main" val="3475210625"/>
              </p:ext>
            </p:extLst>
          </p:nvPr>
        </p:nvGraphicFramePr>
        <p:xfrm>
          <a:off x="2971800" y="1981200"/>
          <a:ext cx="12954000" cy="6324600"/>
        </p:xfrm>
        <a:graphic>
          <a:graphicData uri="http://schemas.openxmlformats.org/drawingml/2006/table">
            <a:tbl>
              <a:tblPr firstRow="1" bandRow="1">
                <a:tableStyleId>{7DF18680-E054-41AD-8BC1-D1AEF772440D}</a:tableStyleId>
              </a:tblPr>
              <a:tblGrid>
                <a:gridCol w="6477000">
                  <a:extLst>
                    <a:ext uri="{9D8B030D-6E8A-4147-A177-3AD203B41FA5}">
                      <a16:colId xmlns:a16="http://schemas.microsoft.com/office/drawing/2014/main" val="3104745356"/>
                    </a:ext>
                  </a:extLst>
                </a:gridCol>
                <a:gridCol w="6477000">
                  <a:extLst>
                    <a:ext uri="{9D8B030D-6E8A-4147-A177-3AD203B41FA5}">
                      <a16:colId xmlns:a16="http://schemas.microsoft.com/office/drawing/2014/main" val="284891435"/>
                    </a:ext>
                  </a:extLst>
                </a:gridCol>
              </a:tblGrid>
              <a:tr h="790575">
                <a:tc>
                  <a:txBody>
                    <a:bodyPr/>
                    <a:lstStyle/>
                    <a:p>
                      <a:pPr algn="ctr"/>
                      <a:r>
                        <a:rPr lang="en-US" sz="3200" dirty="0">
                          <a:latin typeface="Times New Roman" panose="02020603050405020304" pitchFamily="18" charset="0"/>
                          <a:cs typeface="Times New Roman" panose="02020603050405020304" pitchFamily="18" charset="0"/>
                        </a:rPr>
                        <a:t>Cost Category</a:t>
                      </a:r>
                    </a:p>
                  </a:txBody>
                  <a:tcPr anchor="ctr"/>
                </a:tc>
                <a:tc>
                  <a:txBody>
                    <a:bodyPr/>
                    <a:lstStyle/>
                    <a:p>
                      <a:pPr algn="ctr"/>
                      <a:r>
                        <a:rPr lang="en-US" sz="3200" dirty="0">
                          <a:latin typeface="Times New Roman" panose="02020603050405020304" pitchFamily="18" charset="0"/>
                          <a:cs typeface="Times New Roman" panose="02020603050405020304" pitchFamily="18" charset="0"/>
                        </a:rPr>
                        <a:t>Estimated Cost (AUD)</a:t>
                      </a:r>
                    </a:p>
                  </a:txBody>
                  <a:tcPr anchor="ctr"/>
                </a:tc>
                <a:extLst>
                  <a:ext uri="{0D108BD9-81ED-4DB2-BD59-A6C34878D82A}">
                    <a16:rowId xmlns:a16="http://schemas.microsoft.com/office/drawing/2014/main" val="1589155256"/>
                  </a:ext>
                </a:extLst>
              </a:tr>
              <a:tr h="790575">
                <a:tc>
                  <a:txBody>
                    <a:bodyPr/>
                    <a:lstStyle/>
                    <a:p>
                      <a:pPr algn="ctr"/>
                      <a:r>
                        <a:rPr lang="en-US" sz="3200" dirty="0">
                          <a:latin typeface="Times New Roman" panose="02020603050405020304" pitchFamily="18" charset="0"/>
                          <a:cs typeface="Times New Roman" panose="02020603050405020304" pitchFamily="18" charset="0"/>
                        </a:rPr>
                        <a:t>Host Training</a:t>
                      </a:r>
                    </a:p>
                  </a:txBody>
                  <a:tcPr anchor="ctr"/>
                </a:tc>
                <a:tc>
                  <a:txBody>
                    <a:bodyPr/>
                    <a:lstStyle/>
                    <a:p>
                      <a:pPr algn="ctr"/>
                      <a:r>
                        <a:rPr lang="en-US" sz="3200" dirty="0">
                          <a:latin typeface="Times New Roman" panose="02020603050405020304" pitchFamily="18" charset="0"/>
                          <a:cs typeface="Times New Roman" panose="02020603050405020304" pitchFamily="18" charset="0"/>
                        </a:rPr>
                        <a:t>12,000</a:t>
                      </a:r>
                    </a:p>
                  </a:txBody>
                  <a:tcPr anchor="ctr"/>
                </a:tc>
                <a:extLst>
                  <a:ext uri="{0D108BD9-81ED-4DB2-BD59-A6C34878D82A}">
                    <a16:rowId xmlns:a16="http://schemas.microsoft.com/office/drawing/2014/main" val="2991961460"/>
                  </a:ext>
                </a:extLst>
              </a:tr>
              <a:tr h="790575">
                <a:tc>
                  <a:txBody>
                    <a:bodyPr/>
                    <a:lstStyle/>
                    <a:p>
                      <a:pPr algn="ctr"/>
                      <a:r>
                        <a:rPr lang="en-US" sz="3200" dirty="0">
                          <a:latin typeface="Times New Roman" panose="02020603050405020304" pitchFamily="18" charset="0"/>
                          <a:cs typeface="Times New Roman" panose="02020603050405020304" pitchFamily="18" charset="0"/>
                        </a:rPr>
                        <a:t>Website Creation</a:t>
                      </a:r>
                    </a:p>
                  </a:txBody>
                  <a:tcPr anchor="ctr"/>
                </a:tc>
                <a:tc>
                  <a:txBody>
                    <a:bodyPr/>
                    <a:lstStyle/>
                    <a:p>
                      <a:pPr algn="ctr"/>
                      <a:r>
                        <a:rPr lang="en-US" sz="3200" dirty="0">
                          <a:latin typeface="Times New Roman" panose="02020603050405020304" pitchFamily="18" charset="0"/>
                          <a:cs typeface="Times New Roman" panose="02020603050405020304" pitchFamily="18" charset="0"/>
                        </a:rPr>
                        <a:t>8,000</a:t>
                      </a:r>
                    </a:p>
                  </a:txBody>
                  <a:tcPr anchor="ctr"/>
                </a:tc>
                <a:extLst>
                  <a:ext uri="{0D108BD9-81ED-4DB2-BD59-A6C34878D82A}">
                    <a16:rowId xmlns:a16="http://schemas.microsoft.com/office/drawing/2014/main" val="2372510433"/>
                  </a:ext>
                </a:extLst>
              </a:tr>
              <a:tr h="790575">
                <a:tc>
                  <a:txBody>
                    <a:bodyPr/>
                    <a:lstStyle/>
                    <a:p>
                      <a:pPr algn="ctr"/>
                      <a:r>
                        <a:rPr lang="en-US" sz="3200" dirty="0">
                          <a:latin typeface="Times New Roman" panose="02020603050405020304" pitchFamily="18" charset="0"/>
                          <a:cs typeface="Times New Roman" panose="02020603050405020304" pitchFamily="18" charset="0"/>
                        </a:rPr>
                        <a:t>Automated Prediction Model</a:t>
                      </a:r>
                    </a:p>
                  </a:txBody>
                  <a:tcPr anchor="ctr"/>
                </a:tc>
                <a:tc>
                  <a:txBody>
                    <a:bodyPr/>
                    <a:lstStyle/>
                    <a:p>
                      <a:pPr algn="ctr"/>
                      <a:r>
                        <a:rPr lang="en-US" sz="3200" dirty="0">
                          <a:latin typeface="Times New Roman" panose="02020603050405020304" pitchFamily="18" charset="0"/>
                          <a:cs typeface="Times New Roman" panose="02020603050405020304" pitchFamily="18" charset="0"/>
                        </a:rPr>
                        <a:t>16,000</a:t>
                      </a:r>
                    </a:p>
                  </a:txBody>
                  <a:tcPr anchor="ctr"/>
                </a:tc>
                <a:extLst>
                  <a:ext uri="{0D108BD9-81ED-4DB2-BD59-A6C34878D82A}">
                    <a16:rowId xmlns:a16="http://schemas.microsoft.com/office/drawing/2014/main" val="4114114011"/>
                  </a:ext>
                </a:extLst>
              </a:tr>
              <a:tr h="790575">
                <a:tc>
                  <a:txBody>
                    <a:bodyPr/>
                    <a:lstStyle/>
                    <a:p>
                      <a:pPr algn="ctr"/>
                      <a:r>
                        <a:rPr lang="en-US" sz="3200" dirty="0">
                          <a:latin typeface="Times New Roman" panose="02020603050405020304" pitchFamily="18" charset="0"/>
                          <a:cs typeface="Times New Roman" panose="02020603050405020304" pitchFamily="18" charset="0"/>
                        </a:rPr>
                        <a:t>Support for Registered Hosts</a:t>
                      </a:r>
                    </a:p>
                  </a:txBody>
                  <a:tcPr anchor="ctr"/>
                </a:tc>
                <a:tc>
                  <a:txBody>
                    <a:bodyPr/>
                    <a:lstStyle/>
                    <a:p>
                      <a:pPr algn="ctr"/>
                      <a:r>
                        <a:rPr lang="en-US" sz="3200" dirty="0">
                          <a:latin typeface="Times New Roman" panose="02020603050405020304" pitchFamily="18" charset="0"/>
                          <a:cs typeface="Times New Roman" panose="02020603050405020304" pitchFamily="18" charset="0"/>
                        </a:rPr>
                        <a:t>6,000</a:t>
                      </a:r>
                    </a:p>
                  </a:txBody>
                  <a:tcPr anchor="ctr"/>
                </a:tc>
                <a:extLst>
                  <a:ext uri="{0D108BD9-81ED-4DB2-BD59-A6C34878D82A}">
                    <a16:rowId xmlns:a16="http://schemas.microsoft.com/office/drawing/2014/main" val="2259648829"/>
                  </a:ext>
                </a:extLst>
              </a:tr>
              <a:tr h="790575">
                <a:tc>
                  <a:txBody>
                    <a:bodyPr/>
                    <a:lstStyle/>
                    <a:p>
                      <a:pPr algn="ctr"/>
                      <a:r>
                        <a:rPr lang="en-US" sz="3200" dirty="0">
                          <a:latin typeface="Times New Roman" panose="02020603050405020304" pitchFamily="18" charset="0"/>
                          <a:cs typeface="Times New Roman" panose="02020603050405020304" pitchFamily="18" charset="0"/>
                        </a:rPr>
                        <a:t>Promotion</a:t>
                      </a:r>
                    </a:p>
                  </a:txBody>
                  <a:tcPr anchor="ctr"/>
                </a:tc>
                <a:tc>
                  <a:txBody>
                    <a:bodyPr/>
                    <a:lstStyle/>
                    <a:p>
                      <a:pPr algn="ctr"/>
                      <a:r>
                        <a:rPr lang="en-US" sz="3200" dirty="0">
                          <a:latin typeface="Times New Roman" panose="02020603050405020304" pitchFamily="18" charset="0"/>
                          <a:cs typeface="Times New Roman" panose="02020603050405020304" pitchFamily="18" charset="0"/>
                        </a:rPr>
                        <a:t>10,000</a:t>
                      </a:r>
                    </a:p>
                  </a:txBody>
                  <a:tcPr anchor="ctr"/>
                </a:tc>
                <a:extLst>
                  <a:ext uri="{0D108BD9-81ED-4DB2-BD59-A6C34878D82A}">
                    <a16:rowId xmlns:a16="http://schemas.microsoft.com/office/drawing/2014/main" val="1162773340"/>
                  </a:ext>
                </a:extLst>
              </a:tr>
              <a:tr h="790575">
                <a:tc>
                  <a:txBody>
                    <a:bodyPr/>
                    <a:lstStyle/>
                    <a:p>
                      <a:pPr algn="ctr"/>
                      <a:r>
                        <a:rPr lang="en-US" sz="3200" dirty="0">
                          <a:latin typeface="Times New Roman" panose="02020603050405020304" pitchFamily="18" charset="0"/>
                          <a:cs typeface="Times New Roman" panose="02020603050405020304" pitchFamily="18" charset="0"/>
                        </a:rPr>
                        <a:t>Other Expenses</a:t>
                      </a:r>
                    </a:p>
                  </a:txBody>
                  <a:tcPr anchor="ctr"/>
                </a:tc>
                <a:tc>
                  <a:txBody>
                    <a:bodyPr/>
                    <a:lstStyle/>
                    <a:p>
                      <a:pPr algn="ctr"/>
                      <a:r>
                        <a:rPr lang="en-US" sz="3200" dirty="0">
                          <a:latin typeface="Times New Roman" panose="02020603050405020304" pitchFamily="18" charset="0"/>
                          <a:cs typeface="Times New Roman" panose="02020603050405020304" pitchFamily="18" charset="0"/>
                        </a:rPr>
                        <a:t>6,000</a:t>
                      </a:r>
                    </a:p>
                  </a:txBody>
                  <a:tcPr anchor="ctr"/>
                </a:tc>
                <a:extLst>
                  <a:ext uri="{0D108BD9-81ED-4DB2-BD59-A6C34878D82A}">
                    <a16:rowId xmlns:a16="http://schemas.microsoft.com/office/drawing/2014/main" val="3356386885"/>
                  </a:ext>
                </a:extLst>
              </a:tr>
              <a:tr h="790575">
                <a:tc>
                  <a:txBody>
                    <a:bodyPr/>
                    <a:lstStyle/>
                    <a:p>
                      <a:pPr algn="ctr"/>
                      <a:r>
                        <a:rPr lang="en-US" sz="3200" dirty="0">
                          <a:latin typeface="Times New Roman" panose="02020603050405020304" pitchFamily="18" charset="0"/>
                          <a:cs typeface="Times New Roman" panose="02020603050405020304" pitchFamily="18" charset="0"/>
                        </a:rPr>
                        <a:t>Price Per Booking</a:t>
                      </a:r>
                    </a:p>
                  </a:txBody>
                  <a:tcPr anchor="ctr"/>
                </a:tc>
                <a:tc>
                  <a:txBody>
                    <a:bodyPr/>
                    <a:lstStyle/>
                    <a:p>
                      <a:pPr algn="ctr"/>
                      <a:r>
                        <a:rPr lang="en-US" sz="3200" dirty="0">
                          <a:latin typeface="Times New Roman" panose="02020603050405020304" pitchFamily="18" charset="0"/>
                          <a:cs typeface="Times New Roman" panose="02020603050405020304" pitchFamily="18" charset="0"/>
                        </a:rPr>
                        <a:t>1,400</a:t>
                      </a:r>
                    </a:p>
                  </a:txBody>
                  <a:tcPr anchor="ctr"/>
                </a:tc>
                <a:extLst>
                  <a:ext uri="{0D108BD9-81ED-4DB2-BD59-A6C34878D82A}">
                    <a16:rowId xmlns:a16="http://schemas.microsoft.com/office/drawing/2014/main" val="3196933826"/>
                  </a:ext>
                </a:extLst>
              </a:tr>
            </a:tbl>
          </a:graphicData>
        </a:graphic>
      </p:graphicFrame>
    </p:spTree>
    <p:extLst>
      <p:ext uri="{BB962C8B-B14F-4D97-AF65-F5344CB8AC3E}">
        <p14:creationId xmlns:p14="http://schemas.microsoft.com/office/powerpoint/2010/main" val="4280354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9" name="TextBox 9"/>
          <p:cNvSpPr txBox="1"/>
          <p:nvPr/>
        </p:nvSpPr>
        <p:spPr>
          <a:xfrm>
            <a:off x="4060735" y="642716"/>
            <a:ext cx="8871204" cy="706732"/>
          </a:xfrm>
          <a:prstGeom prst="rect">
            <a:avLst/>
          </a:prstGeom>
        </p:spPr>
        <p:txBody>
          <a:bodyPr lIns="0" tIns="0" rIns="0" bIns="0" rtlCol="0" anchor="t">
            <a:spAutoFit/>
          </a:bodyPr>
          <a:lstStyle/>
          <a:p>
            <a:pPr lvl="0" algn="ctr">
              <a:lnSpc>
                <a:spcPts val="5890"/>
              </a:lnSpc>
              <a:spcBef>
                <a:spcPct val="0"/>
              </a:spcBef>
            </a:pPr>
            <a:r>
              <a:rPr lang="en-US" sz="4207" b="1" i="1" dirty="0">
                <a:solidFill>
                  <a:srgbClr val="00A8A6"/>
                </a:solidFill>
                <a:latin typeface="Open Sans Bold Italics"/>
                <a:ea typeface="Open Sans Bold Italics"/>
                <a:cs typeface="Open Sans Bold Italics"/>
                <a:sym typeface="Open Sans Bold Italics"/>
              </a:rPr>
              <a:t>Break-Even Analysis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617" y="5753100"/>
            <a:ext cx="5913383" cy="4533900"/>
          </a:xfrm>
          <a:prstGeom prst="rect">
            <a:avLst/>
          </a:prstGeom>
        </p:spPr>
      </p:pic>
      <p:pic>
        <p:nvPicPr>
          <p:cNvPr id="5" name="Picture 4">
            <a:extLst>
              <a:ext uri="{FF2B5EF4-FFF2-40B4-BE49-F238E27FC236}">
                <a16:creationId xmlns:a16="http://schemas.microsoft.com/office/drawing/2014/main" id="{A2216DDB-8970-748A-E701-F8D475F7C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019300"/>
            <a:ext cx="11257724" cy="6019800"/>
          </a:xfrm>
          <a:prstGeom prst="rect">
            <a:avLst/>
          </a:prstGeom>
        </p:spPr>
      </p:pic>
    </p:spTree>
    <p:extLst>
      <p:ext uri="{BB962C8B-B14F-4D97-AF65-F5344CB8AC3E}">
        <p14:creationId xmlns:p14="http://schemas.microsoft.com/office/powerpoint/2010/main" val="1346661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6" name="TextBox 6"/>
          <p:cNvSpPr txBox="1"/>
          <p:nvPr/>
        </p:nvSpPr>
        <p:spPr>
          <a:xfrm>
            <a:off x="5029200" y="1028700"/>
            <a:ext cx="7239000" cy="666849"/>
          </a:xfrm>
          <a:prstGeom prst="rect">
            <a:avLst/>
          </a:prstGeom>
        </p:spPr>
        <p:txBody>
          <a:bodyPr wrap="square" lIns="0" tIns="0" rIns="0" bIns="0" rtlCol="0" anchor="t">
            <a:spAutoFit/>
          </a:bodyPr>
          <a:lstStyle/>
          <a:p>
            <a:pPr marL="0" lvl="0" indent="0" algn="ctr">
              <a:lnSpc>
                <a:spcPts val="5190"/>
              </a:lnSpc>
              <a:spcBef>
                <a:spcPct val="0"/>
              </a:spcBef>
            </a:pPr>
            <a:r>
              <a:rPr lang="en-US" sz="3707" b="1" dirty="0">
                <a:solidFill>
                  <a:srgbClr val="00A8A6"/>
                </a:solidFill>
                <a:latin typeface="Open Sans Bold"/>
                <a:ea typeface="Open Sans Bold"/>
                <a:cs typeface="Open Sans Bold"/>
                <a:sym typeface="Open Sans Bold"/>
              </a:rPr>
              <a:t>Questions &amp; Answers</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552700"/>
            <a:ext cx="9858375" cy="6946715"/>
          </a:xfrm>
          <a:prstGeom prst="rect">
            <a:avLst/>
          </a:prstGeom>
        </p:spPr>
      </p:pic>
    </p:spTree>
    <p:extLst>
      <p:ext uri="{BB962C8B-B14F-4D97-AF65-F5344CB8AC3E}">
        <p14:creationId xmlns:p14="http://schemas.microsoft.com/office/powerpoint/2010/main" val="3258414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6" name="TextBox 6"/>
          <p:cNvSpPr txBox="1"/>
          <p:nvPr/>
        </p:nvSpPr>
        <p:spPr>
          <a:xfrm>
            <a:off x="6934200" y="952500"/>
            <a:ext cx="4724836" cy="629729"/>
          </a:xfrm>
          <a:prstGeom prst="rect">
            <a:avLst/>
          </a:prstGeom>
        </p:spPr>
        <p:txBody>
          <a:bodyPr lIns="0" tIns="0" rIns="0" bIns="0" rtlCol="0" anchor="t">
            <a:spAutoFit/>
          </a:bodyPr>
          <a:lstStyle/>
          <a:p>
            <a:pPr marL="0" lvl="0" indent="0" algn="ctr">
              <a:lnSpc>
                <a:spcPts val="5190"/>
              </a:lnSpc>
              <a:spcBef>
                <a:spcPct val="0"/>
              </a:spcBef>
            </a:pPr>
            <a:r>
              <a:rPr lang="en-US" sz="3707" b="1" dirty="0">
                <a:solidFill>
                  <a:srgbClr val="00A8A6"/>
                </a:solidFill>
                <a:latin typeface="Open Sans Bold"/>
                <a:ea typeface="Open Sans Bold"/>
                <a:cs typeface="Open Sans Bold"/>
                <a:sym typeface="Open Sans Bold"/>
              </a:rPr>
              <a:t>TEAM   MEMBERS</a:t>
            </a:r>
          </a:p>
        </p:txBody>
      </p:sp>
      <p:grpSp>
        <p:nvGrpSpPr>
          <p:cNvPr id="11" name="Group 10">
            <a:extLst>
              <a:ext uri="{FF2B5EF4-FFF2-40B4-BE49-F238E27FC236}">
                <a16:creationId xmlns:a16="http://schemas.microsoft.com/office/drawing/2014/main" id="{8EA39794-37CF-E2BF-3B13-91028B2817F3}"/>
              </a:ext>
            </a:extLst>
          </p:cNvPr>
          <p:cNvGrpSpPr/>
          <p:nvPr/>
        </p:nvGrpSpPr>
        <p:grpSpPr>
          <a:xfrm>
            <a:off x="4263864" y="3039697"/>
            <a:ext cx="9556348" cy="3795544"/>
            <a:chOff x="3185116" y="3719126"/>
            <a:chExt cx="9556348" cy="3795544"/>
          </a:xfrm>
        </p:grpSpPr>
        <p:grpSp>
          <p:nvGrpSpPr>
            <p:cNvPr id="2" name="Group 2"/>
            <p:cNvGrpSpPr/>
            <p:nvPr/>
          </p:nvGrpSpPr>
          <p:grpSpPr>
            <a:xfrm>
              <a:off x="3680462" y="3785979"/>
              <a:ext cx="3046297" cy="304629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t="-367" b="-367"/>
                </a:stretch>
              </a:blipFill>
            </p:spPr>
          </p:sp>
        </p:grpSp>
        <p:grpSp>
          <p:nvGrpSpPr>
            <p:cNvPr id="4" name="Group 4"/>
            <p:cNvGrpSpPr/>
            <p:nvPr/>
          </p:nvGrpSpPr>
          <p:grpSpPr>
            <a:xfrm>
              <a:off x="9632001" y="3719126"/>
              <a:ext cx="3109463" cy="3109463"/>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3872" r="-3872"/>
                </a:stretch>
              </a:blipFill>
            </p:spPr>
          </p:sp>
        </p:grpSp>
        <p:sp>
          <p:nvSpPr>
            <p:cNvPr id="7" name="TextBox 7"/>
            <p:cNvSpPr txBox="1"/>
            <p:nvPr/>
          </p:nvSpPr>
          <p:spPr>
            <a:xfrm>
              <a:off x="3185116" y="7109174"/>
              <a:ext cx="4263939" cy="401406"/>
            </a:xfrm>
            <a:prstGeom prst="rect">
              <a:avLst/>
            </a:prstGeom>
          </p:spPr>
          <p:txBody>
            <a:bodyPr lIns="0" tIns="0" rIns="0" bIns="0" rtlCol="0" anchor="t">
              <a:spAutoFit/>
            </a:bodyPr>
            <a:lstStyle/>
            <a:p>
              <a:pPr algn="ctr">
                <a:lnSpc>
                  <a:spcPts val="3319"/>
                </a:lnSpc>
                <a:spcBef>
                  <a:spcPct val="0"/>
                </a:spcBef>
              </a:pPr>
              <a:r>
                <a:rPr lang="en-US" sz="2370" b="1" dirty="0">
                  <a:solidFill>
                    <a:srgbClr val="000000"/>
                  </a:solidFill>
                  <a:latin typeface="Canva Sans Bold"/>
                  <a:ea typeface="Canva Sans Bold"/>
                  <a:cs typeface="Canva Sans Bold"/>
                  <a:sym typeface="Canva Sans Bold"/>
                </a:rPr>
                <a:t>Fahim</a:t>
              </a:r>
            </a:p>
          </p:txBody>
        </p:sp>
        <p:sp>
          <p:nvSpPr>
            <p:cNvPr id="9" name="TextBox 9"/>
            <p:cNvSpPr txBox="1"/>
            <p:nvPr/>
          </p:nvSpPr>
          <p:spPr>
            <a:xfrm>
              <a:off x="9830309" y="7109174"/>
              <a:ext cx="2712845" cy="405496"/>
            </a:xfrm>
            <a:prstGeom prst="rect">
              <a:avLst/>
            </a:prstGeom>
          </p:spPr>
          <p:txBody>
            <a:bodyPr lIns="0" tIns="0" rIns="0" bIns="0" rtlCol="0" anchor="t">
              <a:spAutoFit/>
            </a:bodyPr>
            <a:lstStyle/>
            <a:p>
              <a:pPr algn="ctr">
                <a:lnSpc>
                  <a:spcPts val="3387"/>
                </a:lnSpc>
                <a:spcBef>
                  <a:spcPct val="0"/>
                </a:spcBef>
              </a:pPr>
              <a:r>
                <a:rPr lang="en-US" sz="2370" b="1" dirty="0">
                  <a:solidFill>
                    <a:srgbClr val="000000"/>
                  </a:solidFill>
                  <a:latin typeface="Canva Sans Bold"/>
                  <a:ea typeface="Canva Sans Bold"/>
                  <a:cs typeface="Canva Sans Bold"/>
                  <a:sym typeface="Canva Sans Bold"/>
                </a:rPr>
                <a:t>Synthia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132181" y="1957300"/>
            <a:ext cx="5246370" cy="524637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27896" r="-27896"/>
              </a:stretch>
            </a:blipFill>
          </p:spPr>
        </p:sp>
      </p:grpSp>
      <p:sp>
        <p:nvSpPr>
          <p:cNvPr id="4" name="TextBox 4"/>
          <p:cNvSpPr txBox="1"/>
          <p:nvPr/>
        </p:nvSpPr>
        <p:spPr>
          <a:xfrm>
            <a:off x="1660433" y="2351370"/>
            <a:ext cx="8397983" cy="7532054"/>
          </a:xfrm>
          <a:prstGeom prst="rect">
            <a:avLst/>
          </a:prstGeom>
        </p:spPr>
        <p:txBody>
          <a:bodyPr lIns="0" tIns="0" rIns="0" bIns="0" rtlCol="0" anchor="t">
            <a:spAutoFit/>
          </a:bodyPr>
          <a:lstStyle/>
          <a:p>
            <a:pPr marL="850978" lvl="1" indent="-425489" algn="l">
              <a:lnSpc>
                <a:spcPts val="5912"/>
              </a:lnSpc>
              <a:buFont typeface="Arial"/>
              <a:buChar char="•"/>
            </a:pPr>
            <a:r>
              <a:rPr lang="en-US" sz="3941" i="1">
                <a:solidFill>
                  <a:srgbClr val="3D3D3D"/>
                </a:solidFill>
                <a:latin typeface="Futura Italics"/>
                <a:ea typeface="Futura Italics"/>
                <a:cs typeface="Futura Italics"/>
                <a:sym typeface="Futura Italics"/>
              </a:rPr>
              <a:t>Limited Services Provider in Remote Areas:</a:t>
            </a:r>
          </a:p>
          <a:p>
            <a:pPr marL="850978" lvl="1" indent="-425489" algn="l">
              <a:lnSpc>
                <a:spcPts val="5912"/>
              </a:lnSpc>
              <a:buFont typeface="Arial"/>
              <a:buChar char="•"/>
            </a:pPr>
            <a:r>
              <a:rPr lang="en-US" sz="3941" i="1">
                <a:solidFill>
                  <a:srgbClr val="3D3D3D"/>
                </a:solidFill>
                <a:latin typeface="Futura Italics"/>
                <a:ea typeface="Futura Italics"/>
                <a:cs typeface="Futura Italics"/>
                <a:sym typeface="Futura Italics"/>
              </a:rPr>
              <a:t>Insufficient Accommodation Options: </a:t>
            </a:r>
          </a:p>
          <a:p>
            <a:pPr marL="850978" lvl="1" indent="-425489" algn="l">
              <a:lnSpc>
                <a:spcPts val="5912"/>
              </a:lnSpc>
              <a:buFont typeface="Arial"/>
              <a:buChar char="•"/>
            </a:pPr>
            <a:r>
              <a:rPr lang="en-US" sz="3941" i="1">
                <a:solidFill>
                  <a:srgbClr val="3D3D3D"/>
                </a:solidFill>
                <a:latin typeface="Futura Italics"/>
                <a:ea typeface="Futura Italics"/>
                <a:cs typeface="Futura Italics"/>
                <a:sym typeface="Futura Italics"/>
              </a:rPr>
              <a:t>"Lack of Engaging Tourism Activities with Indigenous Communities"</a:t>
            </a:r>
          </a:p>
          <a:p>
            <a:pPr marL="850978" lvl="1" indent="-425489" algn="l">
              <a:lnSpc>
                <a:spcPts val="5912"/>
              </a:lnSpc>
              <a:buFont typeface="Arial"/>
              <a:buChar char="•"/>
            </a:pPr>
            <a:r>
              <a:rPr lang="en-US" sz="3941" i="1">
                <a:solidFill>
                  <a:srgbClr val="3D3D3D"/>
                </a:solidFill>
                <a:latin typeface="Futura Italics"/>
                <a:ea typeface="Futura Italics"/>
                <a:cs typeface="Futura Italics"/>
                <a:sym typeface="Futura Italics"/>
              </a:rPr>
              <a:t>Declining Visitor Numbers</a:t>
            </a:r>
          </a:p>
          <a:p>
            <a:pPr algn="l">
              <a:lnSpc>
                <a:spcPts val="5912"/>
              </a:lnSpc>
            </a:pPr>
            <a:endParaRPr lang="en-US" sz="3941" i="1">
              <a:solidFill>
                <a:srgbClr val="3D3D3D"/>
              </a:solidFill>
              <a:latin typeface="Futura Italics"/>
              <a:ea typeface="Futura Italics"/>
              <a:cs typeface="Futura Italics"/>
              <a:sym typeface="Futura Italics"/>
            </a:endParaRPr>
          </a:p>
          <a:p>
            <a:pPr algn="l">
              <a:lnSpc>
                <a:spcPts val="5912"/>
              </a:lnSpc>
            </a:pPr>
            <a:r>
              <a:rPr lang="en-US" sz="3941" i="1">
                <a:solidFill>
                  <a:srgbClr val="3D3D3D"/>
                </a:solidFill>
                <a:latin typeface="Futura Italics"/>
                <a:ea typeface="Futura Italics"/>
                <a:cs typeface="Futura Italics"/>
                <a:sym typeface="Futura Italics"/>
              </a:rPr>
              <a:t> </a:t>
            </a:r>
          </a:p>
        </p:txBody>
      </p:sp>
      <p:sp>
        <p:nvSpPr>
          <p:cNvPr id="5" name="TextBox 5"/>
          <p:cNvSpPr txBox="1"/>
          <p:nvPr/>
        </p:nvSpPr>
        <p:spPr>
          <a:xfrm>
            <a:off x="1660433" y="1202056"/>
            <a:ext cx="4024354" cy="863409"/>
          </a:xfrm>
          <a:prstGeom prst="rect">
            <a:avLst/>
          </a:prstGeom>
        </p:spPr>
        <p:txBody>
          <a:bodyPr lIns="0" tIns="0" rIns="0" bIns="0" rtlCol="0" anchor="t">
            <a:spAutoFit/>
          </a:bodyPr>
          <a:lstStyle/>
          <a:p>
            <a:pPr marL="0" lvl="0" indent="0" algn="l">
              <a:lnSpc>
                <a:spcPts val="7010"/>
              </a:lnSpc>
              <a:spcBef>
                <a:spcPct val="0"/>
              </a:spcBef>
            </a:pPr>
            <a:r>
              <a:rPr lang="en-US" sz="5007" b="1" i="1">
                <a:solidFill>
                  <a:srgbClr val="00A8A6"/>
                </a:solidFill>
                <a:latin typeface="Open Sans Bold Italics"/>
                <a:ea typeface="Open Sans Bold Italics"/>
                <a:cs typeface="Open Sans Bold Italics"/>
                <a:sym typeface="Open Sans Bold Italics"/>
              </a:rPr>
              <a:t>PROBLEMS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0752062" y="4185536"/>
            <a:ext cx="7535938" cy="7804446"/>
            <a:chOff x="0" y="0"/>
            <a:chExt cx="1167514" cy="1209113"/>
          </a:xfrm>
        </p:grpSpPr>
        <p:sp>
          <p:nvSpPr>
            <p:cNvPr id="3" name="Freeform 3"/>
            <p:cNvSpPr/>
            <p:nvPr/>
          </p:nvSpPr>
          <p:spPr>
            <a:xfrm>
              <a:off x="0" y="0"/>
              <a:ext cx="1167514" cy="1209113"/>
            </a:xfrm>
            <a:custGeom>
              <a:avLst/>
              <a:gdLst/>
              <a:ahLst/>
              <a:cxnLst/>
              <a:rect l="l" t="t" r="r" b="b"/>
              <a:pathLst>
                <a:path w="1167514" h="1209113">
                  <a:moveTo>
                    <a:pt x="0" y="0"/>
                  </a:moveTo>
                  <a:lnTo>
                    <a:pt x="1167514" y="0"/>
                  </a:lnTo>
                  <a:lnTo>
                    <a:pt x="1167514" y="1209113"/>
                  </a:lnTo>
                  <a:lnTo>
                    <a:pt x="0" y="1209113"/>
                  </a:lnTo>
                  <a:close/>
                </a:path>
              </a:pathLst>
            </a:custGeom>
            <a:blipFill>
              <a:blip r:embed="rId2"/>
              <a:stretch>
                <a:fillRect l="-19042" r="-19042"/>
              </a:stretch>
            </a:blipFill>
          </p:spPr>
        </p:sp>
      </p:grpSp>
      <p:sp>
        <p:nvSpPr>
          <p:cNvPr id="4" name="TextBox 4"/>
          <p:cNvSpPr txBox="1"/>
          <p:nvPr/>
        </p:nvSpPr>
        <p:spPr>
          <a:xfrm>
            <a:off x="3908126" y="2084996"/>
            <a:ext cx="11206588" cy="805724"/>
          </a:xfrm>
          <a:prstGeom prst="rect">
            <a:avLst/>
          </a:prstGeom>
        </p:spPr>
        <p:txBody>
          <a:bodyPr lIns="0" tIns="0" rIns="0" bIns="0" rtlCol="0" anchor="t">
            <a:spAutoFit/>
          </a:bodyPr>
          <a:lstStyle/>
          <a:p>
            <a:pPr algn="l">
              <a:lnSpc>
                <a:spcPts val="6528"/>
              </a:lnSpc>
            </a:pPr>
            <a:r>
              <a:rPr lang="en-US" sz="4352">
                <a:solidFill>
                  <a:srgbClr val="3D3D3D"/>
                </a:solidFill>
                <a:latin typeface="The Seasons"/>
                <a:ea typeface="The Seasons"/>
                <a:cs typeface="The Seasons"/>
                <a:sym typeface="The Seasons"/>
              </a:rPr>
              <a:t>Limited Service Providers in Remote Areas</a:t>
            </a:r>
          </a:p>
        </p:txBody>
      </p:sp>
      <p:sp>
        <p:nvSpPr>
          <p:cNvPr id="5" name="TextBox 5"/>
          <p:cNvSpPr txBox="1"/>
          <p:nvPr/>
        </p:nvSpPr>
        <p:spPr>
          <a:xfrm>
            <a:off x="1660433" y="3909311"/>
            <a:ext cx="7483567" cy="4275540"/>
          </a:xfrm>
          <a:prstGeom prst="rect">
            <a:avLst/>
          </a:prstGeom>
        </p:spPr>
        <p:txBody>
          <a:bodyPr lIns="0" tIns="0" rIns="0" bIns="0" rtlCol="0" anchor="t">
            <a:spAutoFit/>
          </a:bodyPr>
          <a:lstStyle/>
          <a:p>
            <a:pPr algn="ctr">
              <a:lnSpc>
                <a:spcPts val="5648"/>
              </a:lnSpc>
            </a:pPr>
            <a:r>
              <a:rPr lang="en-US" sz="2824">
                <a:solidFill>
                  <a:srgbClr val="3D3D3D"/>
                </a:solidFill>
                <a:latin typeface="Times New Roman"/>
                <a:ea typeface="Times New Roman"/>
                <a:cs typeface="Times New Roman"/>
                <a:sym typeface="Times New Roman"/>
              </a:rPr>
              <a:t>“A tourist planning to visit a remote part of the Northern Territory, such as a secluded Aboriginal community, might find it challenging to access basic services like guided tours, transportation, or cultural experiences due to the lack of service providers”</a:t>
            </a:r>
          </a:p>
        </p:txBody>
      </p:sp>
      <p:sp>
        <p:nvSpPr>
          <p:cNvPr id="6" name="TextBox 6"/>
          <p:cNvSpPr txBox="1"/>
          <p:nvPr/>
        </p:nvSpPr>
        <p:spPr>
          <a:xfrm>
            <a:off x="1660433" y="1249681"/>
            <a:ext cx="13454281" cy="431608"/>
          </a:xfrm>
          <a:prstGeom prst="rect">
            <a:avLst/>
          </a:prstGeom>
        </p:spPr>
        <p:txBody>
          <a:bodyPr lIns="0" tIns="0" rIns="0" bIns="0" rtlCol="0" anchor="t">
            <a:spAutoFit/>
          </a:bodyPr>
          <a:lstStyle/>
          <a:p>
            <a:pPr marL="0" lvl="0" indent="0" algn="ctr">
              <a:lnSpc>
                <a:spcPts val="3510"/>
              </a:lnSpc>
              <a:spcBef>
                <a:spcPct val="0"/>
              </a:spcBef>
            </a:pPr>
            <a:r>
              <a:rPr lang="en-US" sz="2507" b="1">
                <a:solidFill>
                  <a:srgbClr val="00A8A6"/>
                </a:solidFill>
                <a:latin typeface="Open Sans Bold"/>
                <a:ea typeface="Open Sans Bold"/>
                <a:cs typeface="Open Sans Bold"/>
                <a:sym typeface="Open Sans Bold"/>
              </a:rPr>
              <a:t>PROBLEMS 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506752" y="4751590"/>
            <a:ext cx="7535938" cy="7358475"/>
            <a:chOff x="0" y="0"/>
            <a:chExt cx="1167514" cy="1140020"/>
          </a:xfrm>
        </p:grpSpPr>
        <p:sp>
          <p:nvSpPr>
            <p:cNvPr id="3" name="Freeform 3"/>
            <p:cNvSpPr/>
            <p:nvPr/>
          </p:nvSpPr>
          <p:spPr>
            <a:xfrm>
              <a:off x="0" y="0"/>
              <a:ext cx="1167514" cy="1140020"/>
            </a:xfrm>
            <a:custGeom>
              <a:avLst/>
              <a:gdLst/>
              <a:ahLst/>
              <a:cxnLst/>
              <a:rect l="l" t="t" r="r" b="b"/>
              <a:pathLst>
                <a:path w="1167514" h="1140020">
                  <a:moveTo>
                    <a:pt x="0" y="0"/>
                  </a:moveTo>
                  <a:lnTo>
                    <a:pt x="1167514" y="0"/>
                  </a:lnTo>
                  <a:lnTo>
                    <a:pt x="1167514" y="1140020"/>
                  </a:lnTo>
                  <a:lnTo>
                    <a:pt x="0" y="1140020"/>
                  </a:lnTo>
                  <a:close/>
                </a:path>
              </a:pathLst>
            </a:custGeom>
            <a:blipFill>
              <a:blip r:embed="rId2"/>
              <a:stretch>
                <a:fillRect t="-18274" b="-18274"/>
              </a:stretch>
            </a:blipFill>
          </p:spPr>
        </p:sp>
      </p:grpSp>
      <p:sp>
        <p:nvSpPr>
          <p:cNvPr id="4" name="TextBox 4"/>
          <p:cNvSpPr txBox="1"/>
          <p:nvPr/>
        </p:nvSpPr>
        <p:spPr>
          <a:xfrm>
            <a:off x="3908126" y="1793930"/>
            <a:ext cx="10471747" cy="771433"/>
          </a:xfrm>
          <a:prstGeom prst="rect">
            <a:avLst/>
          </a:prstGeom>
        </p:spPr>
        <p:txBody>
          <a:bodyPr lIns="0" tIns="0" rIns="0" bIns="0" rtlCol="0" anchor="t">
            <a:spAutoFit/>
          </a:bodyPr>
          <a:lstStyle/>
          <a:p>
            <a:pPr algn="ctr">
              <a:lnSpc>
                <a:spcPts val="6378"/>
              </a:lnSpc>
            </a:pPr>
            <a:r>
              <a:rPr lang="en-US" sz="4252">
                <a:solidFill>
                  <a:srgbClr val="3D3D3D"/>
                </a:solidFill>
                <a:latin typeface="The Seasons"/>
                <a:ea typeface="The Seasons"/>
                <a:cs typeface="The Seasons"/>
                <a:sym typeface="The Seasons"/>
              </a:rPr>
              <a:t>Insufficient Accommodation Options</a:t>
            </a:r>
          </a:p>
        </p:txBody>
      </p:sp>
      <p:sp>
        <p:nvSpPr>
          <p:cNvPr id="5" name="TextBox 5"/>
          <p:cNvSpPr txBox="1"/>
          <p:nvPr/>
        </p:nvSpPr>
        <p:spPr>
          <a:xfrm>
            <a:off x="6896307" y="971550"/>
            <a:ext cx="4024354" cy="431608"/>
          </a:xfrm>
          <a:prstGeom prst="rect">
            <a:avLst/>
          </a:prstGeom>
        </p:spPr>
        <p:txBody>
          <a:bodyPr lIns="0" tIns="0" rIns="0" bIns="0" rtlCol="0" anchor="t">
            <a:spAutoFit/>
          </a:bodyPr>
          <a:lstStyle/>
          <a:p>
            <a:pPr marL="0" lvl="0" indent="0" algn="ctr">
              <a:lnSpc>
                <a:spcPts val="3510"/>
              </a:lnSpc>
              <a:spcBef>
                <a:spcPct val="0"/>
              </a:spcBef>
            </a:pPr>
            <a:r>
              <a:rPr lang="en-US" sz="2507" b="1" i="1">
                <a:solidFill>
                  <a:srgbClr val="00A8A6"/>
                </a:solidFill>
                <a:latin typeface="Open Sans Bold Italics"/>
                <a:ea typeface="Open Sans Bold Italics"/>
                <a:cs typeface="Open Sans Bold Italics"/>
                <a:sym typeface="Open Sans Bold Italics"/>
              </a:rPr>
              <a:t>PROBLEM 02</a:t>
            </a:r>
          </a:p>
        </p:txBody>
      </p:sp>
      <p:sp>
        <p:nvSpPr>
          <p:cNvPr id="6" name="TextBox 6"/>
          <p:cNvSpPr txBox="1"/>
          <p:nvPr/>
        </p:nvSpPr>
        <p:spPr>
          <a:xfrm>
            <a:off x="1660433" y="3890261"/>
            <a:ext cx="8053640" cy="5368039"/>
          </a:xfrm>
          <a:prstGeom prst="rect">
            <a:avLst/>
          </a:prstGeom>
        </p:spPr>
        <p:txBody>
          <a:bodyPr lIns="0" tIns="0" rIns="0" bIns="0" rtlCol="0" anchor="t">
            <a:spAutoFit/>
          </a:bodyPr>
          <a:lstStyle/>
          <a:p>
            <a:pPr algn="ctr">
              <a:lnSpc>
                <a:spcPts val="6078"/>
              </a:lnSpc>
            </a:pPr>
            <a:r>
              <a:rPr lang="en-US" sz="3039">
                <a:solidFill>
                  <a:srgbClr val="3D3D3D"/>
                </a:solidFill>
                <a:latin typeface="Times New Roman"/>
                <a:ea typeface="Times New Roman"/>
                <a:cs typeface="Times New Roman"/>
                <a:sym typeface="Times New Roman"/>
              </a:rPr>
              <a:t>“A group of tourists traveling to explore NT’s remote wilderness may struggle to find suitable places to stay, especially in areas not near major towns or cities. This could also deter tourists from visiting remote regions, where accommodations are sparse, thereby reducing the potential economic benefits”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210564" y="4185536"/>
            <a:ext cx="8029957" cy="7840860"/>
            <a:chOff x="0" y="0"/>
            <a:chExt cx="1167514" cy="1140020"/>
          </a:xfrm>
        </p:grpSpPr>
        <p:sp>
          <p:nvSpPr>
            <p:cNvPr id="3" name="Freeform 3"/>
            <p:cNvSpPr/>
            <p:nvPr/>
          </p:nvSpPr>
          <p:spPr>
            <a:xfrm>
              <a:off x="0" y="0"/>
              <a:ext cx="1167514" cy="1140020"/>
            </a:xfrm>
            <a:custGeom>
              <a:avLst/>
              <a:gdLst/>
              <a:ahLst/>
              <a:cxnLst/>
              <a:rect l="l" t="t" r="r" b="b"/>
              <a:pathLst>
                <a:path w="1167514" h="1140020">
                  <a:moveTo>
                    <a:pt x="0" y="0"/>
                  </a:moveTo>
                  <a:lnTo>
                    <a:pt x="1167514" y="0"/>
                  </a:lnTo>
                  <a:lnTo>
                    <a:pt x="1167514" y="1140020"/>
                  </a:lnTo>
                  <a:lnTo>
                    <a:pt x="0" y="1140020"/>
                  </a:lnTo>
                  <a:close/>
                </a:path>
              </a:pathLst>
            </a:custGeom>
            <a:blipFill>
              <a:blip r:embed="rId2"/>
              <a:stretch>
                <a:fillRect l="-23233" r="-23233"/>
              </a:stretch>
            </a:blipFill>
          </p:spPr>
        </p:sp>
      </p:grpSp>
      <p:sp>
        <p:nvSpPr>
          <p:cNvPr id="4" name="TextBox 4"/>
          <p:cNvSpPr txBox="1"/>
          <p:nvPr/>
        </p:nvSpPr>
        <p:spPr>
          <a:xfrm>
            <a:off x="3908126" y="1793930"/>
            <a:ext cx="10471747" cy="1581058"/>
          </a:xfrm>
          <a:prstGeom prst="rect">
            <a:avLst/>
          </a:prstGeom>
        </p:spPr>
        <p:txBody>
          <a:bodyPr lIns="0" tIns="0" rIns="0" bIns="0" rtlCol="0" anchor="t">
            <a:spAutoFit/>
          </a:bodyPr>
          <a:lstStyle/>
          <a:p>
            <a:pPr algn="ctr">
              <a:lnSpc>
                <a:spcPts val="6378"/>
              </a:lnSpc>
            </a:pPr>
            <a:r>
              <a:rPr lang="en-US" sz="4252">
                <a:solidFill>
                  <a:srgbClr val="3D3D3D"/>
                </a:solidFill>
                <a:latin typeface="The Seasons"/>
                <a:ea typeface="The Seasons"/>
                <a:cs typeface="The Seasons"/>
                <a:sym typeface="The Seasons"/>
              </a:rPr>
              <a:t>Lack of Engaging Tourism Activities with Indigenous Communities</a:t>
            </a:r>
          </a:p>
        </p:txBody>
      </p:sp>
      <p:sp>
        <p:nvSpPr>
          <p:cNvPr id="5" name="TextBox 5"/>
          <p:cNvSpPr txBox="1"/>
          <p:nvPr/>
        </p:nvSpPr>
        <p:spPr>
          <a:xfrm>
            <a:off x="6896307" y="971550"/>
            <a:ext cx="4024354" cy="431608"/>
          </a:xfrm>
          <a:prstGeom prst="rect">
            <a:avLst/>
          </a:prstGeom>
        </p:spPr>
        <p:txBody>
          <a:bodyPr lIns="0" tIns="0" rIns="0" bIns="0" rtlCol="0" anchor="t">
            <a:spAutoFit/>
          </a:bodyPr>
          <a:lstStyle/>
          <a:p>
            <a:pPr marL="0" lvl="0" indent="0" algn="ctr">
              <a:lnSpc>
                <a:spcPts val="3510"/>
              </a:lnSpc>
              <a:spcBef>
                <a:spcPct val="0"/>
              </a:spcBef>
            </a:pPr>
            <a:r>
              <a:rPr lang="en-US" sz="2507" b="1" i="1">
                <a:solidFill>
                  <a:srgbClr val="00A8A6"/>
                </a:solidFill>
                <a:latin typeface="Open Sans Bold Italics"/>
                <a:ea typeface="Open Sans Bold Italics"/>
                <a:cs typeface="Open Sans Bold Italics"/>
                <a:sym typeface="Open Sans Bold Italics"/>
              </a:rPr>
              <a:t>PROBLEM 03</a:t>
            </a:r>
          </a:p>
        </p:txBody>
      </p:sp>
      <p:sp>
        <p:nvSpPr>
          <p:cNvPr id="6" name="TextBox 6"/>
          <p:cNvSpPr txBox="1"/>
          <p:nvPr/>
        </p:nvSpPr>
        <p:spPr>
          <a:xfrm>
            <a:off x="1660433" y="3890261"/>
            <a:ext cx="8053640" cy="5368039"/>
          </a:xfrm>
          <a:prstGeom prst="rect">
            <a:avLst/>
          </a:prstGeom>
        </p:spPr>
        <p:txBody>
          <a:bodyPr lIns="0" tIns="0" rIns="0" bIns="0" rtlCol="0" anchor="t">
            <a:spAutoFit/>
          </a:bodyPr>
          <a:lstStyle/>
          <a:p>
            <a:pPr algn="ctr">
              <a:lnSpc>
                <a:spcPts val="6078"/>
              </a:lnSpc>
            </a:pPr>
            <a:r>
              <a:rPr lang="en-US" sz="3039">
                <a:solidFill>
                  <a:srgbClr val="3D3D3D"/>
                </a:solidFill>
                <a:latin typeface="Times New Roman"/>
                <a:ea typeface="Times New Roman"/>
                <a:cs typeface="Times New Roman"/>
                <a:sym typeface="Times New Roman"/>
              </a:rPr>
              <a:t>“Tourists in NT often miss authentic cultural experiences due to the lack of engaging activities with Indigenous communities. Visitors may feel disconnected from the region's rich cultural heritage without immersive opportunities like staying with local families or participating in traditional practices.”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210564" y="4185536"/>
            <a:ext cx="8029957" cy="7840860"/>
            <a:chOff x="0" y="0"/>
            <a:chExt cx="1167514" cy="1140020"/>
          </a:xfrm>
        </p:grpSpPr>
        <p:sp>
          <p:nvSpPr>
            <p:cNvPr id="3" name="Freeform 3"/>
            <p:cNvSpPr/>
            <p:nvPr/>
          </p:nvSpPr>
          <p:spPr>
            <a:xfrm>
              <a:off x="0" y="0"/>
              <a:ext cx="1167514" cy="1140020"/>
            </a:xfrm>
            <a:custGeom>
              <a:avLst/>
              <a:gdLst/>
              <a:ahLst/>
              <a:cxnLst/>
              <a:rect l="l" t="t" r="r" b="b"/>
              <a:pathLst>
                <a:path w="1167514" h="1140020">
                  <a:moveTo>
                    <a:pt x="0" y="0"/>
                  </a:moveTo>
                  <a:lnTo>
                    <a:pt x="1167514" y="0"/>
                  </a:lnTo>
                  <a:lnTo>
                    <a:pt x="1167514" y="1140020"/>
                  </a:lnTo>
                  <a:lnTo>
                    <a:pt x="0" y="1140020"/>
                  </a:lnTo>
                  <a:close/>
                </a:path>
              </a:pathLst>
            </a:custGeom>
            <a:blipFill>
              <a:blip r:embed="rId2"/>
              <a:stretch>
                <a:fillRect l="-23279" r="-23279"/>
              </a:stretch>
            </a:blipFill>
          </p:spPr>
        </p:sp>
      </p:grpSp>
      <p:sp>
        <p:nvSpPr>
          <p:cNvPr id="4" name="Freeform 4"/>
          <p:cNvSpPr/>
          <p:nvPr/>
        </p:nvSpPr>
        <p:spPr>
          <a:xfrm>
            <a:off x="12741122" y="1917755"/>
            <a:ext cx="577181" cy="647608"/>
          </a:xfrm>
          <a:custGeom>
            <a:avLst/>
            <a:gdLst/>
            <a:ahLst/>
            <a:cxnLst/>
            <a:rect l="l" t="t" r="r" b="b"/>
            <a:pathLst>
              <a:path w="577181" h="647608">
                <a:moveTo>
                  <a:pt x="0" y="0"/>
                </a:moveTo>
                <a:lnTo>
                  <a:pt x="577182" y="0"/>
                </a:lnTo>
                <a:lnTo>
                  <a:pt x="577182" y="647609"/>
                </a:lnTo>
                <a:lnTo>
                  <a:pt x="0" y="647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650803" y="4185536"/>
            <a:ext cx="1127998" cy="1323165"/>
          </a:xfrm>
          <a:custGeom>
            <a:avLst/>
            <a:gdLst/>
            <a:ahLst/>
            <a:cxnLst/>
            <a:rect l="l" t="t" r="r" b="b"/>
            <a:pathLst>
              <a:path w="1127998" h="1323165">
                <a:moveTo>
                  <a:pt x="0" y="0"/>
                </a:moveTo>
                <a:lnTo>
                  <a:pt x="1127998" y="0"/>
                </a:lnTo>
                <a:lnTo>
                  <a:pt x="1127998" y="1323165"/>
                </a:lnTo>
                <a:lnTo>
                  <a:pt x="0" y="1323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622072" y="7055215"/>
            <a:ext cx="1666042" cy="1339081"/>
          </a:xfrm>
          <a:custGeom>
            <a:avLst/>
            <a:gdLst/>
            <a:ahLst/>
            <a:cxnLst/>
            <a:rect l="l" t="t" r="r" b="b"/>
            <a:pathLst>
              <a:path w="1666042" h="1339081">
                <a:moveTo>
                  <a:pt x="0" y="0"/>
                </a:moveTo>
                <a:lnTo>
                  <a:pt x="1666041" y="0"/>
                </a:lnTo>
                <a:lnTo>
                  <a:pt x="1666041" y="1339081"/>
                </a:lnTo>
                <a:lnTo>
                  <a:pt x="0" y="13390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908126" y="1793930"/>
            <a:ext cx="10471747" cy="771433"/>
          </a:xfrm>
          <a:prstGeom prst="rect">
            <a:avLst/>
          </a:prstGeom>
        </p:spPr>
        <p:txBody>
          <a:bodyPr lIns="0" tIns="0" rIns="0" bIns="0" rtlCol="0" anchor="t">
            <a:spAutoFit/>
          </a:bodyPr>
          <a:lstStyle/>
          <a:p>
            <a:pPr algn="ctr">
              <a:lnSpc>
                <a:spcPts val="6378"/>
              </a:lnSpc>
            </a:pPr>
            <a:r>
              <a:rPr lang="en-US" sz="4252">
                <a:solidFill>
                  <a:srgbClr val="FF3131"/>
                </a:solidFill>
                <a:latin typeface="The Seasons"/>
                <a:ea typeface="The Seasons"/>
                <a:cs typeface="The Seasons"/>
                <a:sym typeface="The Seasons"/>
              </a:rPr>
              <a:t>Declining Visitor Numbers</a:t>
            </a:r>
          </a:p>
        </p:txBody>
      </p:sp>
      <p:sp>
        <p:nvSpPr>
          <p:cNvPr id="8" name="TextBox 8"/>
          <p:cNvSpPr txBox="1"/>
          <p:nvPr/>
        </p:nvSpPr>
        <p:spPr>
          <a:xfrm>
            <a:off x="6896307" y="971550"/>
            <a:ext cx="4024354" cy="431608"/>
          </a:xfrm>
          <a:prstGeom prst="rect">
            <a:avLst/>
          </a:prstGeom>
        </p:spPr>
        <p:txBody>
          <a:bodyPr lIns="0" tIns="0" rIns="0" bIns="0" rtlCol="0" anchor="t">
            <a:spAutoFit/>
          </a:bodyPr>
          <a:lstStyle/>
          <a:p>
            <a:pPr marL="0" lvl="0" indent="0" algn="ctr">
              <a:lnSpc>
                <a:spcPts val="3510"/>
              </a:lnSpc>
              <a:spcBef>
                <a:spcPct val="0"/>
              </a:spcBef>
            </a:pPr>
            <a:r>
              <a:rPr lang="en-US" sz="2507" b="1" i="1">
                <a:solidFill>
                  <a:srgbClr val="00A8A6"/>
                </a:solidFill>
                <a:latin typeface="Open Sans Bold Italics"/>
                <a:ea typeface="Open Sans Bold Italics"/>
                <a:cs typeface="Open Sans Bold Italics"/>
                <a:sym typeface="Open Sans Bold Italics"/>
              </a:rPr>
              <a:t>EFFECTS OF PROBLEMS</a:t>
            </a:r>
          </a:p>
        </p:txBody>
      </p:sp>
      <p:sp>
        <p:nvSpPr>
          <p:cNvPr id="9" name="TextBox 9"/>
          <p:cNvSpPr txBox="1"/>
          <p:nvPr/>
        </p:nvSpPr>
        <p:spPr>
          <a:xfrm>
            <a:off x="263290" y="5422872"/>
            <a:ext cx="11947274" cy="897074"/>
          </a:xfrm>
          <a:prstGeom prst="rect">
            <a:avLst/>
          </a:prstGeom>
        </p:spPr>
        <p:txBody>
          <a:bodyPr lIns="0" tIns="0" rIns="0" bIns="0" rtlCol="0" anchor="t">
            <a:spAutoFit/>
          </a:bodyPr>
          <a:lstStyle/>
          <a:p>
            <a:pPr algn="ctr">
              <a:lnSpc>
                <a:spcPts val="7278"/>
              </a:lnSpc>
            </a:pPr>
            <a:r>
              <a:rPr lang="en-US" sz="3639" dirty="0">
                <a:solidFill>
                  <a:srgbClr val="000000"/>
                </a:solidFill>
                <a:latin typeface="Times New Roman"/>
                <a:ea typeface="Times New Roman"/>
                <a:cs typeface="Times New Roman"/>
                <a:sym typeface="Times New Roman"/>
              </a:rPr>
              <a:t>          1,701,000 Mar’23                         1,646,000 Mar ‘24                                     </a:t>
            </a:r>
          </a:p>
        </p:txBody>
      </p:sp>
      <p:sp>
        <p:nvSpPr>
          <p:cNvPr id="10" name="TextBox 10"/>
          <p:cNvSpPr txBox="1"/>
          <p:nvPr/>
        </p:nvSpPr>
        <p:spPr>
          <a:xfrm>
            <a:off x="5650803" y="6493240"/>
            <a:ext cx="2841026" cy="1673688"/>
          </a:xfrm>
          <a:prstGeom prst="rect">
            <a:avLst/>
          </a:prstGeom>
        </p:spPr>
        <p:txBody>
          <a:bodyPr lIns="0" tIns="0" rIns="0" bIns="0" rtlCol="0" anchor="t">
            <a:spAutoFit/>
          </a:bodyPr>
          <a:lstStyle/>
          <a:p>
            <a:pPr algn="ctr">
              <a:lnSpc>
                <a:spcPts val="14678"/>
              </a:lnSpc>
            </a:pPr>
            <a:r>
              <a:rPr lang="en-US" sz="7339" dirty="0">
                <a:solidFill>
                  <a:srgbClr val="E53935"/>
                </a:solidFill>
                <a:latin typeface="Kingred Modern"/>
                <a:ea typeface="Kingred Modern"/>
                <a:cs typeface="Kingred Modern"/>
                <a:sym typeface="Kingred Modern"/>
              </a:rPr>
              <a:t>-3.2%</a:t>
            </a:r>
            <a:r>
              <a:rPr lang="en-US" sz="7339" dirty="0">
                <a:solidFill>
                  <a:srgbClr val="3D3D3D"/>
                </a:solidFill>
                <a:latin typeface="Kingred Modern"/>
                <a:ea typeface="Kingred Modern"/>
                <a:cs typeface="Kingred Modern"/>
                <a:sym typeface="Kingred Modern"/>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1237502" y="3807238"/>
            <a:ext cx="7050498" cy="6479762"/>
            <a:chOff x="0" y="0"/>
            <a:chExt cx="1167514" cy="1073004"/>
          </a:xfrm>
        </p:grpSpPr>
        <p:sp>
          <p:nvSpPr>
            <p:cNvPr id="3" name="Freeform 3"/>
            <p:cNvSpPr/>
            <p:nvPr/>
          </p:nvSpPr>
          <p:spPr>
            <a:xfrm>
              <a:off x="0" y="0"/>
              <a:ext cx="1167514" cy="1073004"/>
            </a:xfrm>
            <a:custGeom>
              <a:avLst/>
              <a:gdLst/>
              <a:ahLst/>
              <a:cxnLst/>
              <a:rect l="l" t="t" r="r" b="b"/>
              <a:pathLst>
                <a:path w="1167514" h="1073004">
                  <a:moveTo>
                    <a:pt x="0" y="0"/>
                  </a:moveTo>
                  <a:lnTo>
                    <a:pt x="1167514" y="0"/>
                  </a:lnTo>
                  <a:lnTo>
                    <a:pt x="1167514" y="1073004"/>
                  </a:lnTo>
                  <a:lnTo>
                    <a:pt x="0" y="1073004"/>
                  </a:lnTo>
                  <a:close/>
                </a:path>
              </a:pathLst>
            </a:custGeom>
            <a:blipFill>
              <a:blip r:embed="rId2"/>
              <a:stretch>
                <a:fillRect l="-18888" r="-18888"/>
              </a:stretch>
            </a:blipFill>
          </p:spPr>
        </p:sp>
      </p:grpSp>
      <p:sp>
        <p:nvSpPr>
          <p:cNvPr id="4" name="TextBox 4"/>
          <p:cNvSpPr txBox="1"/>
          <p:nvPr/>
        </p:nvSpPr>
        <p:spPr>
          <a:xfrm>
            <a:off x="3908126" y="1765355"/>
            <a:ext cx="10438776" cy="906689"/>
          </a:xfrm>
          <a:prstGeom prst="rect">
            <a:avLst/>
          </a:prstGeom>
        </p:spPr>
        <p:txBody>
          <a:bodyPr lIns="0" tIns="0" rIns="0" bIns="0" rtlCol="0" anchor="t">
            <a:spAutoFit/>
          </a:bodyPr>
          <a:lstStyle/>
          <a:p>
            <a:pPr algn="ctr">
              <a:lnSpc>
                <a:spcPts val="7428"/>
              </a:lnSpc>
            </a:pPr>
            <a:r>
              <a:rPr lang="en-US" sz="4952" b="1" i="1">
                <a:solidFill>
                  <a:srgbClr val="3D3D3D"/>
                </a:solidFill>
                <a:latin typeface="Canva Sans Bold Italics"/>
                <a:ea typeface="Canva Sans Bold Italics"/>
                <a:cs typeface="Canva Sans Bold Italics"/>
                <a:sym typeface="Canva Sans Bold Italics"/>
              </a:rPr>
              <a:t>Holiday Home NT</a:t>
            </a:r>
          </a:p>
        </p:txBody>
      </p:sp>
      <p:sp>
        <p:nvSpPr>
          <p:cNvPr id="5" name="TextBox 5"/>
          <p:cNvSpPr txBox="1"/>
          <p:nvPr/>
        </p:nvSpPr>
        <p:spPr>
          <a:xfrm>
            <a:off x="6896307" y="962025"/>
            <a:ext cx="4024354" cy="563688"/>
          </a:xfrm>
          <a:prstGeom prst="rect">
            <a:avLst/>
          </a:prstGeom>
        </p:spPr>
        <p:txBody>
          <a:bodyPr lIns="0" tIns="0" rIns="0" bIns="0" rtlCol="0" anchor="t">
            <a:spAutoFit/>
          </a:bodyPr>
          <a:lstStyle/>
          <a:p>
            <a:pPr marL="0" lvl="0" indent="0" algn="ctr">
              <a:lnSpc>
                <a:spcPts val="4630"/>
              </a:lnSpc>
              <a:spcBef>
                <a:spcPct val="0"/>
              </a:spcBef>
            </a:pPr>
            <a:r>
              <a:rPr lang="en-US" sz="3307" b="1" i="1">
                <a:solidFill>
                  <a:srgbClr val="00A8A6"/>
                </a:solidFill>
                <a:latin typeface="Open Sans Bold Italics"/>
                <a:ea typeface="Open Sans Bold Italics"/>
                <a:cs typeface="Open Sans Bold Italics"/>
                <a:sym typeface="Open Sans Bold Italics"/>
              </a:rPr>
              <a:t>SOLUTIONS</a:t>
            </a:r>
          </a:p>
        </p:txBody>
      </p:sp>
      <p:sp>
        <p:nvSpPr>
          <p:cNvPr id="6" name="TextBox 6"/>
          <p:cNvSpPr txBox="1"/>
          <p:nvPr/>
        </p:nvSpPr>
        <p:spPr>
          <a:xfrm>
            <a:off x="374534" y="3511963"/>
            <a:ext cx="9577068" cy="6930207"/>
          </a:xfrm>
          <a:prstGeom prst="rect">
            <a:avLst/>
          </a:prstGeom>
        </p:spPr>
        <p:txBody>
          <a:bodyPr lIns="0" tIns="0" rIns="0" bIns="0" rtlCol="0" anchor="t">
            <a:spAutoFit/>
          </a:bodyPr>
          <a:lstStyle/>
          <a:p>
            <a:pPr marL="656185" lvl="1" indent="-328092" algn="l">
              <a:lnSpc>
                <a:spcPts val="6078"/>
              </a:lnSpc>
              <a:buFont typeface="Arial"/>
              <a:buChar char="•"/>
            </a:pPr>
            <a:r>
              <a:rPr lang="en-US" sz="3039">
                <a:solidFill>
                  <a:srgbClr val="3D3D3D"/>
                </a:solidFill>
                <a:latin typeface="Times New Roman"/>
                <a:ea typeface="Times New Roman"/>
                <a:cs typeface="Times New Roman"/>
                <a:sym typeface="Times New Roman"/>
              </a:rPr>
              <a:t>Holiday Home NT will allow tourists to stay with local families in their homes, allowing them to immerse themselves in the traditional Aboriginal lifestyle fully.</a:t>
            </a:r>
          </a:p>
          <a:p>
            <a:pPr marL="656185" lvl="1" indent="-328092" algn="l">
              <a:lnSpc>
                <a:spcPts val="6078"/>
              </a:lnSpc>
              <a:buFont typeface="Arial"/>
              <a:buChar char="•"/>
            </a:pPr>
            <a:r>
              <a:rPr lang="en-US" sz="3039">
                <a:solidFill>
                  <a:srgbClr val="3D3D3D"/>
                </a:solidFill>
                <a:latin typeface="Times New Roman"/>
                <a:ea typeface="Times New Roman"/>
                <a:cs typeface="Times New Roman"/>
                <a:sym typeface="Times New Roman"/>
              </a:rPr>
              <a:t>Tourists will live like locals, sharing meals, engaging in daily activities, and experiencing adventures such as fishing, hunting, and other culturally significant practices.</a:t>
            </a:r>
          </a:p>
          <a:p>
            <a:pPr algn="ctr">
              <a:lnSpc>
                <a:spcPts val="6078"/>
              </a:lnSpc>
            </a:pPr>
            <a:endParaRPr lang="en-US" sz="3039">
              <a:solidFill>
                <a:srgbClr val="3D3D3D"/>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2" name="Freeform 2"/>
          <p:cNvSpPr/>
          <p:nvPr/>
        </p:nvSpPr>
        <p:spPr>
          <a:xfrm>
            <a:off x="9296400" y="4538811"/>
            <a:ext cx="8456053" cy="5389373"/>
          </a:xfrm>
          <a:custGeom>
            <a:avLst/>
            <a:gdLst/>
            <a:ahLst/>
            <a:cxnLst/>
            <a:rect l="l" t="t" r="r" b="b"/>
            <a:pathLst>
              <a:path w="8456053" h="5389373">
                <a:moveTo>
                  <a:pt x="0" y="0"/>
                </a:moveTo>
                <a:lnTo>
                  <a:pt x="8456053" y="0"/>
                </a:lnTo>
                <a:lnTo>
                  <a:pt x="8456053" y="5389373"/>
                </a:lnTo>
                <a:lnTo>
                  <a:pt x="0" y="5389373"/>
                </a:lnTo>
                <a:lnTo>
                  <a:pt x="0" y="0"/>
                </a:lnTo>
                <a:close/>
              </a:path>
            </a:pathLst>
          </a:custGeom>
          <a:blipFill>
            <a:blip r:embed="rId3"/>
            <a:stretch>
              <a:fillRect/>
            </a:stretch>
          </a:blipFill>
        </p:spPr>
      </p:sp>
      <p:sp>
        <p:nvSpPr>
          <p:cNvPr id="3" name="TextBox 3"/>
          <p:cNvSpPr txBox="1"/>
          <p:nvPr/>
        </p:nvSpPr>
        <p:spPr>
          <a:xfrm>
            <a:off x="3458547" y="1203839"/>
            <a:ext cx="12746800" cy="1849664"/>
          </a:xfrm>
          <a:prstGeom prst="rect">
            <a:avLst/>
          </a:prstGeom>
        </p:spPr>
        <p:txBody>
          <a:bodyPr lIns="0" tIns="0" rIns="0" bIns="0" rtlCol="0" anchor="t">
            <a:spAutoFit/>
          </a:bodyPr>
          <a:lstStyle/>
          <a:p>
            <a:pPr algn="ctr">
              <a:lnSpc>
                <a:spcPts val="7428"/>
              </a:lnSpc>
            </a:pPr>
            <a:r>
              <a:rPr lang="en-US" sz="4952" b="1" i="1">
                <a:solidFill>
                  <a:srgbClr val="3D3D3D"/>
                </a:solidFill>
                <a:latin typeface="Canva Sans Bold Italics"/>
                <a:ea typeface="Canva Sans Bold Italics"/>
                <a:cs typeface="Canva Sans Bold Italics"/>
                <a:sym typeface="Canva Sans Bold Italics"/>
              </a:rPr>
              <a:t>Automated Visitor Prediction Model  </a:t>
            </a:r>
          </a:p>
          <a:p>
            <a:pPr algn="ctr">
              <a:lnSpc>
                <a:spcPts val="7428"/>
              </a:lnSpc>
            </a:pPr>
            <a:r>
              <a:rPr lang="en-US" sz="4952" b="1" i="1">
                <a:solidFill>
                  <a:srgbClr val="3D3D3D"/>
                </a:solidFill>
                <a:latin typeface="Canva Sans Bold Italics"/>
                <a:ea typeface="Canva Sans Bold Italics"/>
                <a:cs typeface="Canva Sans Bold Italics"/>
                <a:sym typeface="Canva Sans Bold Italics"/>
              </a:rPr>
              <a:t>- Using Machine Learning</a:t>
            </a:r>
          </a:p>
        </p:txBody>
      </p:sp>
      <p:sp>
        <p:nvSpPr>
          <p:cNvPr id="4" name="TextBox 4"/>
          <p:cNvSpPr txBox="1"/>
          <p:nvPr/>
        </p:nvSpPr>
        <p:spPr>
          <a:xfrm>
            <a:off x="6863335" y="465012"/>
            <a:ext cx="4024354" cy="563688"/>
          </a:xfrm>
          <a:prstGeom prst="rect">
            <a:avLst/>
          </a:prstGeom>
        </p:spPr>
        <p:txBody>
          <a:bodyPr lIns="0" tIns="0" rIns="0" bIns="0" rtlCol="0" anchor="t">
            <a:spAutoFit/>
          </a:bodyPr>
          <a:lstStyle/>
          <a:p>
            <a:pPr marL="0" lvl="0" indent="0" algn="ctr">
              <a:lnSpc>
                <a:spcPts val="4630"/>
              </a:lnSpc>
              <a:spcBef>
                <a:spcPct val="0"/>
              </a:spcBef>
            </a:pPr>
            <a:r>
              <a:rPr lang="en-US" sz="3307" b="1" i="1">
                <a:solidFill>
                  <a:srgbClr val="00A8A6"/>
                </a:solidFill>
                <a:latin typeface="Open Sans Bold Italics"/>
                <a:ea typeface="Open Sans Bold Italics"/>
                <a:cs typeface="Open Sans Bold Italics"/>
                <a:sym typeface="Open Sans Bold Italics"/>
              </a:rPr>
              <a:t>SOLUTIONS</a:t>
            </a:r>
          </a:p>
        </p:txBody>
      </p:sp>
      <p:sp>
        <p:nvSpPr>
          <p:cNvPr id="5" name="TextBox 5"/>
          <p:cNvSpPr txBox="1"/>
          <p:nvPr/>
        </p:nvSpPr>
        <p:spPr>
          <a:xfrm>
            <a:off x="497088" y="4305300"/>
            <a:ext cx="8342112" cy="2777812"/>
          </a:xfrm>
          <a:prstGeom prst="rect">
            <a:avLst/>
          </a:prstGeom>
        </p:spPr>
        <p:txBody>
          <a:bodyPr wrap="square" lIns="0" tIns="0" rIns="0" bIns="0" rtlCol="0" anchor="t">
            <a:spAutoFit/>
          </a:bodyPr>
          <a:lstStyle/>
          <a:p>
            <a:pPr marL="457200" indent="-457200">
              <a:lnSpc>
                <a:spcPts val="5639"/>
              </a:lnSpc>
              <a:buFont typeface="Wingdings" panose="05000000000000000000" pitchFamily="2" charset="2"/>
              <a:buChar char="Ø"/>
            </a:pPr>
            <a:r>
              <a:rPr lang="en-US" sz="2819" b="1" dirty="0">
                <a:solidFill>
                  <a:srgbClr val="3D3D3D"/>
                </a:solidFill>
                <a:latin typeface="Times New Roman"/>
                <a:ea typeface="Times New Roman"/>
                <a:cs typeface="Times New Roman"/>
                <a:sym typeface="Times New Roman"/>
              </a:rPr>
              <a:t>A machine learning model to predict </a:t>
            </a:r>
            <a:r>
              <a:rPr lang="en-US" sz="2819" dirty="0">
                <a:solidFill>
                  <a:srgbClr val="3D3D3D"/>
                </a:solidFill>
                <a:latin typeface="Times New Roman"/>
                <a:ea typeface="Times New Roman"/>
                <a:cs typeface="Times New Roman"/>
                <a:sym typeface="Times New Roman"/>
              </a:rPr>
              <a:t>-</a:t>
            </a:r>
          </a:p>
          <a:p>
            <a:pPr marL="1371600" lvl="2" indent="-457200">
              <a:lnSpc>
                <a:spcPts val="5639"/>
              </a:lnSpc>
              <a:buFont typeface="Arial" panose="020B0604020202020204" pitchFamily="34" charset="0"/>
              <a:buChar char="•"/>
            </a:pPr>
            <a:r>
              <a:rPr lang="en-US" sz="2819" dirty="0">
                <a:solidFill>
                  <a:srgbClr val="3D3D3D"/>
                </a:solidFill>
                <a:latin typeface="Times New Roman"/>
                <a:ea typeface="Times New Roman"/>
                <a:cs typeface="Times New Roman"/>
                <a:sym typeface="Times New Roman"/>
              </a:rPr>
              <a:t>Future visitor trends</a:t>
            </a:r>
          </a:p>
          <a:p>
            <a:pPr marL="1371600" lvl="2" indent="-457200">
              <a:lnSpc>
                <a:spcPts val="5639"/>
              </a:lnSpc>
              <a:buFont typeface="Arial" panose="020B0604020202020204" pitchFamily="34" charset="0"/>
              <a:buChar char="•"/>
            </a:pPr>
            <a:r>
              <a:rPr lang="en-US" sz="2819" dirty="0">
                <a:solidFill>
                  <a:srgbClr val="3D3D3D"/>
                </a:solidFill>
                <a:latin typeface="Times New Roman"/>
                <a:ea typeface="Times New Roman"/>
                <a:cs typeface="Times New Roman"/>
                <a:sym typeface="Times New Roman"/>
              </a:rPr>
              <a:t>Total number of visitors </a:t>
            </a:r>
          </a:p>
          <a:p>
            <a:pPr marL="1371600" lvl="2" indent="-457200">
              <a:lnSpc>
                <a:spcPts val="5639"/>
              </a:lnSpc>
              <a:buFont typeface="Arial" panose="020B0604020202020204" pitchFamily="34" charset="0"/>
              <a:buChar char="•"/>
            </a:pPr>
            <a:r>
              <a:rPr lang="en-US" sz="2819" dirty="0">
                <a:solidFill>
                  <a:srgbClr val="3D3D3D"/>
                </a:solidFill>
                <a:latin typeface="Times New Roman"/>
                <a:ea typeface="Times New Roman"/>
                <a:cs typeface="Times New Roman"/>
                <a:sym typeface="Times New Roman"/>
              </a:rPr>
              <a:t>Specific locations they are likely to visit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2818</TotalTime>
  <Words>573</Words>
  <Application>Microsoft Office PowerPoint</Application>
  <PresentationFormat>Custom</PresentationFormat>
  <Paragraphs>96</Paragraphs>
  <Slides>18</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Canva Sans Bold</vt:lpstr>
      <vt:lpstr>Calibri</vt:lpstr>
      <vt:lpstr>Open Sans Bold Italics</vt:lpstr>
      <vt:lpstr>Arial</vt:lpstr>
      <vt:lpstr>Futura Italics</vt:lpstr>
      <vt:lpstr>Times New Roman Bold</vt:lpstr>
      <vt:lpstr>Times New Roman</vt:lpstr>
      <vt:lpstr>Open Sans Bold</vt:lpstr>
      <vt:lpstr>Canva Sans Bold Italics</vt:lpstr>
      <vt:lpstr>Kingred Modern</vt:lpstr>
      <vt:lpstr>Open Sans Italics</vt:lpstr>
      <vt:lpstr>Wingdings</vt:lpstr>
      <vt:lpstr>The Seasons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Travel Agency Presentation</dc:title>
  <cp:lastModifiedBy>SYNTHIA ISLAM</cp:lastModifiedBy>
  <cp:revision>59</cp:revision>
  <dcterms:created xsi:type="dcterms:W3CDTF">2006-08-16T00:00:00Z</dcterms:created>
  <dcterms:modified xsi:type="dcterms:W3CDTF">2024-10-08T22:54:59Z</dcterms:modified>
  <dc:identifier>DAGQFuyto-4</dc:identifier>
</cp:coreProperties>
</file>